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9" r:id="rId3"/>
  </p:sldMasterIdLst>
  <p:notesMasterIdLst>
    <p:notesMasterId r:id="rId5"/>
  </p:notesMasterIdLst>
  <p:sldIdLst>
    <p:sldId id="350" r:id="rId4"/>
    <p:sldId id="257" r:id="rId6"/>
    <p:sldId id="295" r:id="rId7"/>
    <p:sldId id="369" r:id="rId8"/>
    <p:sldId id="306" r:id="rId9"/>
    <p:sldId id="296" r:id="rId10"/>
    <p:sldId id="309" r:id="rId11"/>
    <p:sldId id="297" r:id="rId12"/>
    <p:sldId id="334" r:id="rId13"/>
    <p:sldId id="367" r:id="rId14"/>
    <p:sldId id="366" r:id="rId15"/>
    <p:sldId id="298" r:id="rId16"/>
    <p:sldId id="321" r:id="rId17"/>
    <p:sldId id="299" r:id="rId18"/>
    <p:sldId id="314" r:id="rId19"/>
    <p:sldId id="336" r:id="rId20"/>
    <p:sldId id="370" r:id="rId21"/>
    <p:sldId id="371" r:id="rId22"/>
    <p:sldId id="288" r:id="rId23"/>
  </p:sldIdLst>
  <p:sldSz cx="9144000" cy="5143500" type="screen16x9"/>
  <p:notesSz cx="6858000" cy="9144000"/>
  <p:embeddedFontLst>
    <p:embeddedFont>
      <p:font typeface="微软雅黑" panose="020B0503020204020204" pitchFamily="34" charset="-122"/>
      <p:regular r:id="rId27"/>
    </p:embeddedFont>
    <p:embeddedFont>
      <p:font typeface="黑体" panose="02010609060101010101" charset="-122"/>
      <p:regular r:id="rId28"/>
    </p:embeddedFont>
    <p:embeddedFont>
      <p:font typeface="Watford DB" pitchFamily="2" charset="0"/>
      <p:regular r:id="rId29"/>
    </p:embeddedFont>
    <p:embeddedFont>
      <p:font typeface="Arial Black" panose="020B0A04020102020204" charset="0"/>
      <p:bold r:id="rId30"/>
    </p:embeddedFont>
    <p:embeddedFont>
      <p:font typeface="Calibri" panose="020F0502020204030204" charset="0"/>
      <p:regular r:id="rId31"/>
      <p:bold r:id="rId32"/>
      <p:italic r:id="rId33"/>
      <p:boldItalic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8B9"/>
    <a:srgbClr val="1A3F6C"/>
    <a:srgbClr val="005D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69754" autoAdjust="0"/>
  </p:normalViewPr>
  <p:slideViewPr>
    <p:cSldViewPr snapToGrid="0">
      <p:cViewPr varScale="1">
        <p:scale>
          <a:sx n="70" d="100"/>
          <a:sy n="70" d="100"/>
        </p:scale>
        <p:origin x="1656" y="78"/>
      </p:cViewPr>
      <p:guideLst>
        <p:guide orient="horz" pos="1600"/>
        <p:guide pos="285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154.xml"/><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非常感谢主办方的邀请，老师同学们下午好，我是中国传媒大学艺术与科学专业的学生张可澄，今天想跟大家汇报的内容是基于心流体验的汉语教材配套数码资源设计，</a:t>
            </a:r>
            <a:endParaRPr lang="zh-CN" altLang="en-US" dirty="0"/>
          </a:p>
          <a:p>
            <a:r>
              <a:rPr lang="zh-CN" altLang="en-US" dirty="0">
                <a:sym typeface="+mn-ea"/>
              </a:rPr>
              <a:t>随着汉语教学研究不断发展，各种与现代技术进行有机结合的汉语教学法在不断出现，如视听教学法、沉浸式教学法等等，其中近年备受研究者关注的是前沿科学技术：人工智能、虚拟现实技术与教学法的结合，对汉语教学方法的研究创新起到了巨大作用。</a:t>
            </a:r>
            <a:endParaRPr lang="zh-CN" altLang="en-US" dirty="0">
              <a:sym typeface="+mn-ea"/>
            </a:endParaRPr>
          </a:p>
          <a:p>
            <a:r>
              <a:rPr lang="zh-CN" altLang="en-US" dirty="0">
                <a:sym typeface="+mn-ea"/>
              </a:rPr>
              <a:t>但目前情况来看，实现这类教学方法的普及使用仍有一段距离，为了解决过渡期问题，我们关注到“多媒体”的教学方式和“互联网+教育”的过渡发展方向研究。</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而帮助学习者明确目标，包括明确的学习目标和游戏目标。学习目标引导了学习者的学习活动，同时也是学习者学习是否有效的重要评判标准之一。而游戏的目的是为了促进学习目标的达成，游戏是学习目标实现的主要形式，明确的游戏规则和游戏目标是学习者达到心流状态的重要因素。</a:t>
            </a:r>
            <a:endParaRPr lang="en-US" altLang="zh-CN" dirty="0"/>
          </a:p>
          <a:p>
            <a:r>
              <a:rPr lang="zh-CN" altLang="en-US" dirty="0"/>
              <a:t>同时，在教学学习的过程中给予即时的评价反馈也是十分重要的，及时的反馈可以增加学习者的积极性，促进学习者进行反思，发挥其主观能动性。</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操作性的问题其实也和前面所提到的挑战与技能平衡相关，因为《中文》所针对的教学对象还是年龄比较小的学习者，那整体的设计上会偏向趣味、色彩缤纷的青少年风格，在讲解、解读的方式中也更注重形式多样、多维刺激。例如在生字的学习中从综合感官层面刺激学习者的学习记忆和学习联想，帮助学习者理解生字的含义，领悟汉字的魅力。</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而关于本文的创新之处，</a:t>
            </a:r>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因应时代的需求和现实的情况，提出以学习者用户角度出发的对外汉语配套数码资源研究，从“多媒体”的教学方式和“互联网+教育”的过渡发展，思考如何在新时代、新技术、新环境中获取养分，为汉语教学带来新生态。</a:t>
            </a:r>
            <a:endParaRPr lang="en-US" altLang="zh-CN" dirty="0"/>
          </a:p>
          <a:p>
            <a:r>
              <a:rPr lang="zh-CN" altLang="en-US" dirty="0"/>
              <a:t>理论以心流体验理论为基础，辅以加涅九阶教学理论和多维符号刺激理论，为对外汉语教材配套数码资源提供设计经验参考与启发借鉴。</a:t>
            </a:r>
            <a:endParaRPr lang="zh-CN" altLang="en-US" dirty="0"/>
          </a:p>
          <a:p>
            <a:r>
              <a:rPr lang="zh-CN" altLang="en-US" dirty="0"/>
              <a:t>同时，区别于大部分配套资源所强调的练习强化功能，本研究更专注于教学学习的完整性、用户使用的体验感和游戏化学习的运用，资源的时效性、实用度、体验感也会随即得到大幅度的提高。</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最后基于本文的研究工作对对外汉语配套数码资源的设计提出几点思考和建议：</a:t>
            </a:r>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配套数码资源的设计应该分析学习人群组成，针对学习者确立风格；充分利用数字科技，增进学习效率。对外汉语教学可以利用数码资源的优势，创设互动型情景促进自主学习；多角度考虑资源结构设计，融合传统课堂教学流程优势的同时，跳出固有的功能板块设计思路，在原有的研究基础上创新；题材多样化，交际内容契合生活，为汉语教学创造学习环境、提供真实的语境。</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最后总结一下我们的研究工作，关于汉语教材配套数码资源设计尚在初步构想阶段，若将设想落地，后续还有庞大的工作量如数据收集、内容分析、资源制作、实验试行、优化运营等。</a:t>
            </a:r>
            <a:endParaRPr lang="zh-CN" altLang="en-US" dirty="0"/>
          </a:p>
          <a:p>
            <a:r>
              <a:rPr lang="zh-CN" altLang="en-US" dirty="0"/>
              <a:t>随着时代进一步发展，我们应思考教师的教、学生的学和现代科技之间的沟通与实践，数码资源在对外汉语教学中的使用比重将会越来越大，直至改变教学方式，最后成功过渡到与科学技术完美结合的汉语教学未来。</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这是本文的参考文献，</a:t>
            </a:r>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以上是便是今天汇报的内容，谢谢。</a:t>
            </a:r>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论文的汇报将分为研究内容、思路框架、具体设计、创新点和设计建议五个部分进行讲述。</a:t>
            </a:r>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关于研究内容，</a:t>
            </a:r>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章从汉语教材配套数码资源的现状分析，结合经典案例的设计特点，依据心流体验理论，以《中文》教材为例，从需求、教学、内容三个方面进行配套数码资源的设计，从而论述心流体验理论运用在汉语教材配套数码资源的可行性，并提出相关策略。</a:t>
            </a:r>
            <a:endParaRPr lang="zh-CN" altLang="en-US" dirty="0"/>
          </a:p>
          <a:p>
            <a:r>
              <a:rPr lang="zh-CN" altLang="en-US" dirty="0"/>
              <a:t>我们以经典的儿童对外汉语教材为样本，进行汉语教材配套资源的现状分析，</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dirty="0">
                <a:sym typeface="+mn-ea"/>
              </a:rPr>
              <a:t>我们调查了《汉语乐园》《快乐汉语》《欢乐伙伴》三部教材的相关研究，</a:t>
            </a:r>
            <a:r>
              <a:rPr lang="zh-CN" altLang="en-US" dirty="0">
                <a:sym typeface="+mn-ea"/>
              </a:rPr>
              <a:t>发现目前的配套资源</a:t>
            </a:r>
            <a:r>
              <a:rPr lang="zh-CN" dirty="0">
                <a:sym typeface="+mn-ea"/>
              </a:rPr>
              <a:t>研究大部分集中于教材内容、教材对比、练习设计等等的问题上展开，</a:t>
            </a:r>
            <a:endParaRPr lang="zh-CN" dirty="0">
              <a:sym typeface="+mn-ea"/>
            </a:endParaRPr>
          </a:p>
          <a:p>
            <a:r>
              <a:rPr lang="zh-CN" dirty="0">
                <a:sym typeface="+mn-ea"/>
              </a:rPr>
              <a:t>而在教育</a:t>
            </a:r>
            <a:r>
              <a:rPr lang="zh-CN" altLang="en-US" dirty="0">
                <a:sym typeface="+mn-ea"/>
              </a:rPr>
              <a:t>的</a:t>
            </a:r>
            <a:r>
              <a:rPr lang="zh-CN" dirty="0">
                <a:sym typeface="+mn-ea"/>
              </a:rPr>
              <a:t>观念、形式、手段都发生了深刻变</a:t>
            </a:r>
            <a:r>
              <a:rPr lang="zh-CN" altLang="en-US" dirty="0">
                <a:sym typeface="+mn-ea"/>
              </a:rPr>
              <a:t>化</a:t>
            </a:r>
            <a:r>
              <a:rPr lang="zh-CN" dirty="0">
                <a:sym typeface="+mn-ea"/>
              </a:rPr>
              <a:t>的信息时代，教材不再只停留在教科书本上，从丰富的辅助多媒体到市面上各类教育游戏，可以看到数码资源对优秀教材而言，逐渐呈现出不可或缺的趋势。</a:t>
            </a:r>
            <a:endParaRPr lang="zh-CN" dirty="0">
              <a:sym typeface="+mn-ea"/>
            </a:endParaRPr>
          </a:p>
          <a:p>
            <a:r>
              <a:rPr lang="zh-CN" dirty="0">
                <a:sym typeface="+mn-ea"/>
              </a:rPr>
              <a:t>对汉语教材</a:t>
            </a:r>
            <a:r>
              <a:rPr lang="zh-CN" altLang="en-US" dirty="0">
                <a:sym typeface="+mn-ea"/>
              </a:rPr>
              <a:t>配套</a:t>
            </a:r>
            <a:r>
              <a:rPr lang="zh-CN" dirty="0">
                <a:sym typeface="+mn-ea"/>
              </a:rPr>
              <a:t>数码资源的研究将帮助我们更好的利用科技发展所带来的便利，以革新教育技术与教学方式，从而为国际汉语教育事业做贡献。</a:t>
            </a:r>
            <a:endParaRPr lang="zh-CN" dirty="0">
              <a:sym typeface="+mn-ea"/>
            </a:endParaRPr>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接着在这些研究经验的基础上，我们进一步的结合心流理论，总结出配套资源的设计原则与路径，</a:t>
            </a:r>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本文的思路框架。心流体验能够为学习者带来良好的状态投入到学习当中，从而产生高效的学习。心流体验理论对于多媒体条件下的对外汉语教材配套数码资源而言，应是教学设计的主要理论支撑，资源应兼顾娱乐性、教育性等特点，从而诱发学习者的心流状态，以达到增强学习者学习动机的效果。</a:t>
            </a:r>
            <a:endParaRPr lang="zh-CN" altLang="en-US" dirty="0"/>
          </a:p>
          <a:p>
            <a:r>
              <a:rPr lang="zh-CN" altLang="en-US" dirty="0"/>
              <a:t>在基于心流体验的汉语教材配套数码资源设计中，前期通过分析教学适用对象的学习者特征和学习目标，并针对特征与目标进行整体的教学设计，在创设教学场景环节上，根据加涅九阶教学理论将内容分为导、学、做、评、练五个版块，并结合多维符号刺激理论进行进一步具体细节的设计。</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在具体设计中，我们选择了《中文》第四册第7课古诗两首作为设计对象，模拟了基于心流体验的汉语教材配套数码资源的设计呈现，这里主要展示了古诗《春晓》的设计部分。</a:t>
            </a:r>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心流体验的挑战与技能平衡的设计原则是贯穿整个学习体验的核心，“课型、教学对象、教学内容、学习目标、学习重难点、学习时间”六点，是《中文》配套数码资源教学设计中创设心流的前提条件，通过分析学习者特征，包括分析学习目标与学习内容，对整体的设计内容，包括教学、讲解的难度制定，以及习题测试、强化游戏的设计，乃至整体的设计风格有一个明确的把控与范围，为后续的配套数码资源开展学习活动提供了充足的准备。</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3.png"/><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5.png"/><Relationship Id="rId5" Type="http://schemas.openxmlformats.org/officeDocument/2006/relationships/tags" Target="../tags/tag1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4.png"/><Relationship Id="rId2" Type="http://schemas.openxmlformats.org/officeDocument/2006/relationships/tags" Target="../tags/tag10.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7.png"/><Relationship Id="rId5" Type="http://schemas.openxmlformats.org/officeDocument/2006/relationships/tags" Target="../tags/tag18.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6.png"/><Relationship Id="rId2" Type="http://schemas.openxmlformats.org/officeDocument/2006/relationships/tags" Target="../tags/tag17.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5.png"/><Relationship Id="rId5" Type="http://schemas.openxmlformats.org/officeDocument/2006/relationships/tags" Target="../tags/tag25.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4.png"/><Relationship Id="rId2" Type="http://schemas.openxmlformats.org/officeDocument/2006/relationships/tags" Target="../tags/tag24.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5.png"/><Relationship Id="rId5" Type="http://schemas.openxmlformats.org/officeDocument/2006/relationships/tags" Target="../tags/tag33.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4.png"/><Relationship Id="rId2" Type="http://schemas.openxmlformats.org/officeDocument/2006/relationships/tags" Target="../tags/tag3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5.png"/><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image" Target="file:///C:\Users\1V994W2\Documents\Tencent%20Files\574576071\FileRecv\&#25340;&#35013;&#32032;&#26448;\&#20845;&#21313;\\58\subject_holdright_60,120,186_0_staid_full_0.png" TargetMode="External"/><Relationship Id="rId3" Type="http://schemas.openxmlformats.org/officeDocument/2006/relationships/image" Target="../media/image8.png"/><Relationship Id="rId2" Type="http://schemas.openxmlformats.org/officeDocument/2006/relationships/tags" Target="../tags/tag42.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5.png"/><Relationship Id="rId5" Type="http://schemas.openxmlformats.org/officeDocument/2006/relationships/tags" Target="../tags/tag53.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4.png"/><Relationship Id="rId2" Type="http://schemas.openxmlformats.org/officeDocument/2006/relationships/tags" Target="../tags/tag52.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5.png"/><Relationship Id="rId5" Type="http://schemas.openxmlformats.org/officeDocument/2006/relationships/tags" Target="../tags/tag6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4.png"/><Relationship Id="rId2" Type="http://schemas.openxmlformats.org/officeDocument/2006/relationships/tags" Target="../tags/tag60.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5.png"/><Relationship Id="rId5" Type="http://schemas.openxmlformats.org/officeDocument/2006/relationships/tags" Target="../tags/tag6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4.png"/><Relationship Id="rId2" Type="http://schemas.openxmlformats.org/officeDocument/2006/relationships/tags" Target="../tags/tag67.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3.png"/><Relationship Id="rId2" Type="http://schemas.openxmlformats.org/officeDocument/2006/relationships/tags" Target="../tags/tag73.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5.png"/><Relationship Id="rId5" Type="http://schemas.openxmlformats.org/officeDocument/2006/relationships/tags" Target="../tags/tag8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4.png"/><Relationship Id="rId2" Type="http://schemas.openxmlformats.org/officeDocument/2006/relationships/tags" Target="../tags/tag80.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5.png"/><Relationship Id="rId6" Type="http://schemas.openxmlformats.org/officeDocument/2006/relationships/tags" Target="../tags/tag8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4.png"/><Relationship Id="rId3" Type="http://schemas.openxmlformats.org/officeDocument/2006/relationships/tags" Target="../tags/tag87.xml"/><Relationship Id="rId2" Type="http://schemas.openxmlformats.org/officeDocument/2006/relationships/tags" Target="../tags/tag86.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4.png"/><Relationship Id="rId3" Type="http://schemas.openxmlformats.org/officeDocument/2006/relationships/tags" Target="../tags/tag95.xml"/><Relationship Id="rId2" Type="http://schemas.openxmlformats.org/officeDocument/2006/relationships/tags" Target="../tags/tag94.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5.png"/><Relationship Id="rId6" Type="http://schemas.openxmlformats.org/officeDocument/2006/relationships/tags" Target="../tags/tag10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4.png"/><Relationship Id="rId3" Type="http://schemas.openxmlformats.org/officeDocument/2006/relationships/tags" Target="../tags/tag103.xml"/><Relationship Id="rId2" Type="http://schemas.openxmlformats.org/officeDocument/2006/relationships/tags" Target="../tags/tag102.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5.png"/><Relationship Id="rId6" Type="http://schemas.openxmlformats.org/officeDocument/2006/relationships/tags" Target="../tags/tag113.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4.png"/><Relationship Id="rId3" Type="http://schemas.openxmlformats.org/officeDocument/2006/relationships/tags" Target="../tags/tag112.xml"/><Relationship Id="rId2" Type="http://schemas.openxmlformats.org/officeDocument/2006/relationships/tags" Target="../tags/tag111.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5.png"/><Relationship Id="rId6" Type="http://schemas.openxmlformats.org/officeDocument/2006/relationships/tags" Target="../tags/tag12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4.png"/><Relationship Id="rId3" Type="http://schemas.openxmlformats.org/officeDocument/2006/relationships/tags" Target="../tags/tag121.xml"/><Relationship Id="rId2" Type="http://schemas.openxmlformats.org/officeDocument/2006/relationships/tags" Target="../tags/tag120.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5.png"/><Relationship Id="rId6" Type="http://schemas.openxmlformats.org/officeDocument/2006/relationships/tags" Target="../tags/tag133.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4.png"/><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3"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20538"/>
            <a:ext cx="1704311" cy="7200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5"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Title 1"/>
          <p:cNvSpPr>
            <a:spLocks noGrp="1"/>
          </p:cNvSpPr>
          <p:nvPr>
            <p:ph type="ctrTitle" idx="13" hasCustomPrompt="1"/>
            <p:custDataLst>
              <p:tags r:id="rId8"/>
            </p:custDataLst>
          </p:nvPr>
        </p:nvSpPr>
        <p:spPr>
          <a:xfrm>
            <a:off x="2190750" y="1667420"/>
            <a:ext cx="4762500" cy="1049179"/>
          </a:xfrm>
        </p:spPr>
        <p:txBody>
          <a:bodyPr vert="horz" wrap="square" lIns="0" tIns="0" rIns="0" bIns="0" rtlCol="0" anchor="b" anchorCtr="0">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Subtitle 2"/>
          <p:cNvSpPr>
            <a:spLocks noGrp="1"/>
          </p:cNvSpPr>
          <p:nvPr>
            <p:ph type="subTitle" idx="14" hasCustomPrompt="1"/>
            <p:custDataLst>
              <p:tags r:id="rId9"/>
            </p:custDataLst>
          </p:nvPr>
        </p:nvSpPr>
        <p:spPr>
          <a:xfrm>
            <a:off x="2190750" y="2815903"/>
            <a:ext cx="4762500" cy="270986"/>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sp>
        <p:nvSpPr>
          <p:cNvPr id="6" name="文本占位符 5"/>
          <p:cNvSpPr>
            <a:spLocks noGrp="1"/>
          </p:cNvSpPr>
          <p:nvPr>
            <p:ph type="body" sz="quarter" idx="15" hasCustomPrompt="1"/>
            <p:custDataLst>
              <p:tags r:id="rId10"/>
            </p:custDataLst>
          </p:nvPr>
        </p:nvSpPr>
        <p:spPr>
          <a:xfrm>
            <a:off x="2234513" y="3289527"/>
            <a:ext cx="1488402" cy="271463"/>
          </a:xfrm>
        </p:spPr>
        <p:txBody>
          <a:bodyPr/>
          <a:lstStyle>
            <a:lvl1pPr marL="0" indent="0">
              <a:buNone/>
              <a:defRPr/>
            </a:lvl1pPr>
          </a:lstStyle>
          <a:p>
            <a:pPr lvl="0"/>
            <a:r>
              <a:rPr lang="zh-CN" altLang="en-US" dirty="0"/>
              <a:t>单击编辑文本</a:t>
            </a:r>
            <a:endParaRPr lang="zh-CN" altLang="en-US" dirty="0"/>
          </a:p>
        </p:txBody>
      </p:sp>
      <p:sp>
        <p:nvSpPr>
          <p:cNvPr id="10" name="文本占位符 5"/>
          <p:cNvSpPr>
            <a:spLocks noGrp="1"/>
          </p:cNvSpPr>
          <p:nvPr>
            <p:ph type="body" sz="quarter" idx="16" hasCustomPrompt="1"/>
            <p:custDataLst>
              <p:tags r:id="rId11"/>
            </p:custDataLst>
          </p:nvPr>
        </p:nvSpPr>
        <p:spPr>
          <a:xfrm>
            <a:off x="5441036" y="3289527"/>
            <a:ext cx="1488402" cy="271463"/>
          </a:xfrm>
        </p:spPr>
        <p:txBody>
          <a:bodyPr/>
          <a:lstStyle>
            <a:lvl1pPr marL="0" indent="0" algn="r">
              <a:buNone/>
              <a:defRPr/>
            </a:lvl1pPr>
          </a:lstStyle>
          <a:p>
            <a:pPr lvl="0"/>
            <a:r>
              <a:rPr lang="zh-CN" altLang="en-US" dirty="0"/>
              <a:t>单击编辑文本</a:t>
            </a:r>
            <a:endParaRPr lang="zh-CN" altLang="en-US" dirty="0"/>
          </a:p>
        </p:txBody>
      </p:sp>
      <p:cxnSp>
        <p:nvCxnSpPr>
          <p:cNvPr id="8" name="直接连接符 7"/>
          <p:cNvCxnSpPr/>
          <p:nvPr userDrawn="1">
            <p:custDataLst>
              <p:tags r:id="rId12"/>
            </p:custDataLst>
          </p:nvPr>
        </p:nvCxnSpPr>
        <p:spPr>
          <a:xfrm>
            <a:off x="2314575" y="3191556"/>
            <a:ext cx="45100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7"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047750"/>
            <a:ext cx="2709334" cy="304800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6434666" y="1047750"/>
            <a:ext cx="2709334" cy="3048000"/>
          </a:xfrm>
          <a:prstGeom prst="rect">
            <a:avLst/>
          </a:prstGeom>
        </p:spPr>
      </p:pic>
      <p:sp>
        <p:nvSpPr>
          <p:cNvPr id="7" name="矩形 8"/>
          <p:cNvSpPr/>
          <p:nvPr userDrawn="1">
            <p:custDataLst>
              <p:tags r:id="rId8"/>
            </p:custDataLst>
          </p:nvPr>
        </p:nvSpPr>
        <p:spPr>
          <a:xfrm>
            <a:off x="219056" y="227857"/>
            <a:ext cx="8705888" cy="4687787"/>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Title 1"/>
          <p:cNvSpPr>
            <a:spLocks noGrp="1"/>
          </p:cNvSpPr>
          <p:nvPr>
            <p:ph type="ctrTitle" idx="13" hasCustomPrompt="1"/>
            <p:custDataLst>
              <p:tags r:id="rId12"/>
            </p:custDataLst>
          </p:nvPr>
        </p:nvSpPr>
        <p:spPr>
          <a:xfrm>
            <a:off x="3569970" y="2166224"/>
            <a:ext cx="3660458" cy="811054"/>
          </a:xfrm>
        </p:spPr>
        <p:txBody>
          <a:bodyPr vert="horz" wrap="square" lIns="0" tIns="0" rIns="0" bIns="0" rtlCol="0" anchor="ctr" anchorCtr="0">
            <a:normAutofit/>
          </a:bodyPr>
          <a:lstStyle>
            <a:lvl1pPr algn="l">
              <a:defRPr lang="zh-CN" altLang="en-US" sz="3600" b="0" spc="5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10"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5623560" y="1645920"/>
            <a:ext cx="3291840" cy="1851660"/>
          </a:xfrm>
          <a:prstGeom prst="rect">
            <a:avLst/>
          </a:prstGeom>
        </p:spPr>
      </p:pic>
      <p:sp>
        <p:nvSpPr>
          <p:cNvPr id="7" name="任意多边形 6"/>
          <p:cNvSpPr/>
          <p:nvPr userDrawn="1">
            <p:custDataLst>
              <p:tags r:id="rId5"/>
            </p:custDataLst>
          </p:nvPr>
        </p:nvSpPr>
        <p:spPr>
          <a:xfrm flipH="1">
            <a:off x="0" y="0"/>
            <a:ext cx="5484971" cy="51435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pic>
        <p:nvPicPr>
          <p:cNvPr id="6"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779648"/>
            <a:ext cx="540068" cy="363852"/>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标题 1"/>
          <p:cNvSpPr>
            <a:spLocks noGrp="1"/>
          </p:cNvSpPr>
          <p:nvPr>
            <p:ph type="title"/>
            <p:custDataLst>
              <p:tags r:id="rId8"/>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7"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竖排标题 1"/>
          <p:cNvSpPr>
            <a:spLocks noGrp="1"/>
          </p:cNvSpPr>
          <p:nvPr>
            <p:ph type="title" orient="vert"/>
            <p:custDataLst>
              <p:tags r:id="rId8"/>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6"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Title 1"/>
          <p:cNvSpPr>
            <a:spLocks noGrp="1"/>
          </p:cNvSpPr>
          <p:nvPr>
            <p:ph type="title" idx="13" hasCustomPrompt="1"/>
            <p:custDataLst>
              <p:tags r:id="rId8"/>
            </p:custDataLst>
          </p:nvPr>
        </p:nvSpPr>
        <p:spPr>
          <a:xfrm>
            <a:off x="2559605" y="1748790"/>
            <a:ext cx="4024313" cy="1049179"/>
          </a:xfrm>
        </p:spPr>
        <p:txBody>
          <a:bodyPr vert="horz" wrap="square" lIns="0" tIns="0" rIns="0" bIns="0" rtlCol="0" anchor="b" anchorCtr="0">
            <a:normAutofit/>
          </a:bodyPr>
          <a:lstStyle>
            <a:lvl1pPr algn="dist">
              <a:defRPr lang="zh-CN" altLang="en-US" sz="6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7" name="Text Placeholder 6"/>
          <p:cNvSpPr>
            <a:spLocks noGrp="1"/>
          </p:cNvSpPr>
          <p:nvPr>
            <p:ph type="body" idx="14" hasCustomPrompt="1"/>
            <p:custDataLst>
              <p:tags r:id="rId9"/>
            </p:custDataLst>
          </p:nvPr>
        </p:nvSpPr>
        <p:spPr>
          <a:xfrm>
            <a:off x="2559605" y="3099911"/>
            <a:ext cx="4024789" cy="294799"/>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cxnSp>
        <p:nvCxnSpPr>
          <p:cNvPr id="8" name="直接连接符 8"/>
          <p:cNvCxnSpPr/>
          <p:nvPr userDrawn="1">
            <p:custDataLst>
              <p:tags r:id="rId10"/>
            </p:custDataLst>
          </p:nvPr>
        </p:nvCxnSpPr>
        <p:spPr>
          <a:xfrm>
            <a:off x="4207193" y="2947511"/>
            <a:ext cx="729139"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6"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8"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标题 1"/>
          <p:cNvSpPr>
            <a:spLocks noGrp="1"/>
          </p:cNvSpPr>
          <p:nvPr>
            <p:ph type="title" hasCustomPrompt="1"/>
            <p:custDataLst>
              <p:tags r:id="rId9"/>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标题 1"/>
          <p:cNvSpPr>
            <a:spLocks noGrp="1"/>
          </p:cNvSpPr>
          <p:nvPr>
            <p:ph type="title" hasCustomPrompt="1"/>
            <p:custDataLst>
              <p:tags r:id="rId6"/>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8"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标题 1"/>
          <p:cNvSpPr>
            <a:spLocks noGrp="1"/>
          </p:cNvSpPr>
          <p:nvPr>
            <p:ph type="title"/>
            <p:custDataLst>
              <p:tags r:id="rId9"/>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63852"/>
          </a:xfrm>
          <a:prstGeom prst="rect">
            <a:avLst/>
          </a:prstGeom>
        </p:spPr>
      </p:pic>
      <p:pic>
        <p:nvPicPr>
          <p:cNvPr id="8"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63852"/>
          </a:xfrm>
          <a:prstGeom prst="rect">
            <a:avLst/>
          </a:prstGeom>
        </p:spPr>
      </p:pic>
      <p:sp>
        <p:nvSpPr>
          <p:cNvPr id="2" name="标题 1"/>
          <p:cNvSpPr>
            <a:spLocks noGrp="1"/>
          </p:cNvSpPr>
          <p:nvPr>
            <p:ph type="title"/>
            <p:custDataLst>
              <p:tags r:id="rId9"/>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4779648"/>
            <a:ext cx="540068" cy="363852"/>
          </a:xfrm>
          <a:prstGeom prst="rect">
            <a:avLst/>
          </a:prstGeom>
        </p:spPr>
      </p:pic>
      <p:pic>
        <p:nvPicPr>
          <p:cNvPr id="10"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779648"/>
            <a:ext cx="540068" cy="363852"/>
          </a:xfrm>
          <a:prstGeom prst="rect">
            <a:avLst/>
          </a:prstGeom>
        </p:spPr>
      </p:pic>
      <p:sp>
        <p:nvSpPr>
          <p:cNvPr id="2" name="标题 1"/>
          <p:cNvSpPr>
            <a:spLocks noGrp="1"/>
          </p:cNvSpPr>
          <p:nvPr>
            <p:ph type="title"/>
            <p:custDataLst>
              <p:tags r:id="rId9"/>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7928848" y="4324833"/>
            <a:ext cx="1215152" cy="818667"/>
          </a:xfrm>
          <a:prstGeom prst="rect">
            <a:avLst/>
          </a:prstGeom>
        </p:spPr>
      </p:pic>
      <p:pic>
        <p:nvPicPr>
          <p:cNvPr id="8"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324833"/>
            <a:ext cx="1215152" cy="818667"/>
          </a:xfrm>
          <a:prstGeom prst="rect">
            <a:avLst/>
          </a:prstGeom>
        </p:spPr>
      </p:pic>
      <p:sp>
        <p:nvSpPr>
          <p:cNvPr id="2" name="标题 1"/>
          <p:cNvSpPr>
            <a:spLocks noGrp="1"/>
          </p:cNvSpPr>
          <p:nvPr>
            <p:ph type="title" hasCustomPrompt="1"/>
            <p:custDataLst>
              <p:tags r:id="rId9"/>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2.jpe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5" Type="http://schemas.openxmlformats.org/officeDocument/2006/relationships/theme" Target="../theme/theme2.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2.xml"/><Relationship Id="rId19" Type="http://schemas.openxmlformats.org/officeDocument/2006/relationships/tags" Target="../tags/tag139.xml"/><Relationship Id="rId18" Type="http://schemas.openxmlformats.org/officeDocument/2006/relationships/slideLayout" Target="../slideLayouts/slideLayout38.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E4D-0BE1-4AAA-A57B-DA425863F4A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7.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10.jpeg"/><Relationship Id="rId2" Type="http://schemas.openxmlformats.org/officeDocument/2006/relationships/tags" Target="../tags/tag145.xml"/><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6.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6.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5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5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5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150.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6.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4" name="Picture 4" descr="F:\0PPT素材\背景及图片\白麻子.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data/meihua_service_downcache/jpg/45471ab384a28514910ae1f62eaf5d0f.jpg45471ab384a28514910ae1f62eaf5d0f"/>
          <p:cNvPicPr>
            <a:picLocks noChangeAspect="1"/>
          </p:cNvPicPr>
          <p:nvPr>
            <p:custDataLst>
              <p:tags r:id="rId2"/>
            </p:custDataLst>
          </p:nvPr>
        </p:nvPicPr>
        <p:blipFill rotWithShape="1">
          <a:blip r:embed="rId3"/>
          <a:srcRect l="17524" r="17524"/>
          <a:stretch>
            <a:fillRect/>
          </a:stretch>
        </p:blipFill>
        <p:spPr>
          <a:xfrm>
            <a:off x="3908726" y="365861"/>
            <a:ext cx="5235275" cy="4211517"/>
          </a:xfrm>
          <a:prstGeom prst="rect">
            <a:avLst/>
          </a:prstGeom>
        </p:spPr>
      </p:pic>
      <p:sp>
        <p:nvSpPr>
          <p:cNvPr id="6" name="矩形 6"/>
          <p:cNvSpPr/>
          <p:nvPr>
            <p:custDataLst>
              <p:tags r:id="rId4"/>
            </p:custDataLst>
          </p:nvPr>
        </p:nvSpPr>
        <p:spPr>
          <a:xfrm>
            <a:off x="3908425" y="3338195"/>
            <a:ext cx="1238885" cy="1238885"/>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cs typeface="微软雅黑" panose="020B0503020204020204" pitchFamily="34" charset="-122"/>
            </a:endParaRPr>
          </a:p>
        </p:txBody>
      </p:sp>
      <p:sp>
        <p:nvSpPr>
          <p:cNvPr id="8" name="图形 4"/>
          <p:cNvSpPr/>
          <p:nvPr>
            <p:custDataLst>
              <p:tags r:id="rId5"/>
            </p:custDataLst>
          </p:nvPr>
        </p:nvSpPr>
        <p:spPr>
          <a:xfrm>
            <a:off x="3585845" y="3641725"/>
            <a:ext cx="1333500" cy="1233805"/>
          </a:xfrm>
          <a:custGeom>
            <a:avLst/>
            <a:gdLst>
              <a:gd name="connsiteX0" fmla="*/ 6016935 w 6623480"/>
              <a:gd name="connsiteY0" fmla="*/ 4670403 h 4670403"/>
              <a:gd name="connsiteX1" fmla="*/ 6016935 w 6623480"/>
              <a:gd name="connsiteY1" fmla="*/ 0 h 4670403"/>
              <a:gd name="connsiteX2" fmla="*/ 0 w 6623480"/>
              <a:gd name="connsiteY2" fmla="*/ 0 h 4670403"/>
              <a:gd name="connsiteX3" fmla="*/ 0 w 6623480"/>
              <a:gd name="connsiteY3" fmla="*/ 4233690 h 4670403"/>
              <a:gd name="connsiteX4" fmla="*/ 6623480 w 6623480"/>
              <a:gd name="connsiteY4" fmla="*/ 4233690 h 467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480" h="4670403">
                <a:moveTo>
                  <a:pt x="6016935" y="4670403"/>
                </a:moveTo>
                <a:lnTo>
                  <a:pt x="6016935" y="0"/>
                </a:lnTo>
                <a:lnTo>
                  <a:pt x="0" y="0"/>
                </a:lnTo>
                <a:lnTo>
                  <a:pt x="0" y="4233690"/>
                </a:lnTo>
                <a:lnTo>
                  <a:pt x="6623480" y="4233690"/>
                </a:lnTo>
              </a:path>
            </a:pathLst>
          </a:custGeom>
          <a:noFill/>
          <a:ln w="12120" cap="flat">
            <a:solidFill>
              <a:srgbClr val="000000"/>
            </a:solidFill>
            <a:prstDash val="solid"/>
            <a:miter/>
          </a:ln>
        </p:spPr>
        <p:txBody>
          <a:bodyPr rtlCol="0" anchor="ctr"/>
          <a:lstStyle/>
          <a:p>
            <a:endParaRPr lang="zh-CN" altLang="en-US">
              <a:solidFill>
                <a:schemeClr val="dk1"/>
              </a:solidFill>
              <a:latin typeface="微软雅黑" panose="020B0503020204020204" pitchFamily="34" charset="-122"/>
              <a:cs typeface="微软雅黑" panose="020B0503020204020204" pitchFamily="34" charset="-122"/>
            </a:endParaRPr>
          </a:p>
        </p:txBody>
      </p:sp>
      <p:sp>
        <p:nvSpPr>
          <p:cNvPr id="3" name="文本框 1"/>
          <p:cNvSpPr txBox="1"/>
          <p:nvPr>
            <p:custDataLst>
              <p:tags r:id="rId6"/>
            </p:custDataLst>
          </p:nvPr>
        </p:nvSpPr>
        <p:spPr>
          <a:xfrm>
            <a:off x="635" y="1005205"/>
            <a:ext cx="3907790" cy="1274445"/>
          </a:xfrm>
          <a:prstGeom prst="rect">
            <a:avLst/>
          </a:prstGeom>
          <a:noFill/>
        </p:spPr>
        <p:txBody>
          <a:bodyPr wrap="square" lIns="47625" tIns="19050" rIns="47625" bIns="19050" rtlCol="0" anchor="b" anchorCtr="0"/>
          <a:lstStyle/>
          <a:p>
            <a:pPr marL="0" indent="0" algn="r">
              <a:lnSpc>
                <a:spcPct val="120000"/>
              </a:lnSpc>
              <a:spcBef>
                <a:spcPts val="0"/>
              </a:spcBef>
              <a:spcAft>
                <a:spcPts val="0"/>
              </a:spcAft>
              <a:buSzPct val="100000"/>
              <a:buNone/>
            </a:pPr>
            <a:r>
              <a:rPr lang="zh-CN" altLang="en-US" sz="2800" b="1" spc="160" dirty="0">
                <a:solidFill>
                  <a:schemeClr val="accent1"/>
                </a:solidFill>
                <a:uFillTx/>
                <a:latin typeface="微软雅黑" panose="020B0503020204020204" pitchFamily="34" charset="-122"/>
                <a:ea typeface="微软雅黑" panose="020B0503020204020204" pitchFamily="34" charset="-122"/>
              </a:rPr>
              <a:t>基于心流体验的汉语教材配套数码资源设计</a:t>
            </a:r>
            <a:endParaRPr lang="zh-CN" altLang="en-US" sz="2400" b="1" spc="160" dirty="0">
              <a:solidFill>
                <a:schemeClr val="accent1"/>
              </a:solidFill>
              <a:uFillTx/>
              <a:latin typeface="微软雅黑" panose="020B0503020204020204" pitchFamily="34" charset="-122"/>
              <a:ea typeface="微软雅黑" panose="020B0503020204020204" pitchFamily="34" charset="-122"/>
            </a:endParaRPr>
          </a:p>
          <a:p>
            <a:pPr marL="0" indent="0" algn="r">
              <a:lnSpc>
                <a:spcPct val="120000"/>
              </a:lnSpc>
              <a:spcBef>
                <a:spcPts val="0"/>
              </a:spcBef>
              <a:spcAft>
                <a:spcPts val="0"/>
              </a:spcAft>
              <a:buSzPct val="100000"/>
              <a:buNone/>
            </a:pPr>
            <a:r>
              <a:rPr lang="zh-CN" altLang="en-US" sz="2000" b="1" spc="160" dirty="0">
                <a:solidFill>
                  <a:schemeClr val="accent1"/>
                </a:solidFill>
                <a:uFillTx/>
                <a:latin typeface="微软雅黑" panose="020B0503020204020204" pitchFamily="34" charset="-122"/>
                <a:ea typeface="微软雅黑" panose="020B0503020204020204" pitchFamily="34" charset="-122"/>
              </a:rPr>
              <a:t>——以《中文》教材为例</a:t>
            </a:r>
            <a:endParaRPr lang="zh-CN" altLang="en-US" sz="2000" b="1" spc="160" dirty="0">
              <a:solidFill>
                <a:schemeClr val="accent1"/>
              </a:solidFill>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655955" y="2729865"/>
            <a:ext cx="3252470" cy="368300"/>
          </a:xfrm>
          <a:prstGeom prst="rect">
            <a:avLst/>
          </a:prstGeom>
          <a:noFill/>
        </p:spPr>
        <p:txBody>
          <a:bodyPr wrap="square" rtlCol="0">
            <a:spAutoFit/>
          </a:bodyPr>
          <a:lstStyle/>
          <a:p>
            <a:pPr algn="r"/>
            <a:r>
              <a:rPr lang="zh-CN" altLang="en-US" b="1">
                <a:solidFill>
                  <a:srgbClr val="3C78B9"/>
                </a:solidFill>
              </a:rPr>
              <a:t>张可澄，苏宝华</a:t>
            </a:r>
            <a:r>
              <a:rPr lang="en-US" altLang="zh-CN" b="1">
                <a:solidFill>
                  <a:srgbClr val="3C78B9"/>
                </a:solidFill>
              </a:rPr>
              <a:t>*</a:t>
            </a:r>
            <a:endParaRPr lang="en-US" altLang="zh-CN" b="1">
              <a:solidFill>
                <a:srgbClr val="3C78B9"/>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8500" y="0"/>
            <a:ext cx="7175500" cy="596900"/>
          </a:xfrm>
          <a:prstGeom prst="rect">
            <a:avLst/>
          </a:prstGeom>
          <a:solidFill>
            <a:schemeClr val="bg1"/>
          </a:solidFill>
          <a:ln>
            <a:no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34"/>
          <p:cNvSpPr txBox="1"/>
          <p:nvPr/>
        </p:nvSpPr>
        <p:spPr>
          <a:xfrm>
            <a:off x="2112282" y="21312"/>
            <a:ext cx="6888480" cy="553085"/>
          </a:xfrm>
          <a:prstGeom prst="rect">
            <a:avLst/>
          </a:prstGeom>
          <a:noFill/>
        </p:spPr>
        <p:txBody>
          <a:bodyPr wrap="none" rtlCol="0">
            <a:spAutoFit/>
          </a:bodyPr>
          <a:lstStyle/>
          <a:p>
            <a:pPr algn="l"/>
            <a:r>
              <a:rPr lang="zh-CN" altLang="en-US" sz="3000" b="1" spc="300" dirty="0">
                <a:latin typeface="微软雅黑" panose="020B0503020204020204" pitchFamily="34" charset="-122"/>
                <a:ea typeface="微软雅黑" panose="020B0503020204020204" pitchFamily="34" charset="-122"/>
              </a:rPr>
              <a:t>具体设计：明确的目标和及时的反馈</a:t>
            </a:r>
            <a:endParaRPr lang="zh-CN" altLang="en-US" sz="3000" b="1" spc="300" dirty="0">
              <a:latin typeface="微软雅黑" panose="020B0503020204020204" pitchFamily="34" charset="-122"/>
              <a:ea typeface="微软雅黑" panose="020B0503020204020204" pitchFamily="34" charset="-122"/>
            </a:endParaRPr>
          </a:p>
        </p:txBody>
      </p:sp>
      <p:sp>
        <p:nvSpPr>
          <p:cNvPr id="64" name="矩形 63"/>
          <p:cNvSpPr/>
          <p:nvPr/>
        </p:nvSpPr>
        <p:spPr>
          <a:xfrm>
            <a:off x="0" y="0"/>
            <a:ext cx="1968500"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D6C"/>
              </a:solidFill>
              <a:ea typeface="微软雅黑" panose="020B0503020204020204" pitchFamily="34" charset="-122"/>
            </a:endParaRPr>
          </a:p>
        </p:txBody>
      </p:sp>
      <p:cxnSp>
        <p:nvCxnSpPr>
          <p:cNvPr id="65" name="直接连接符 64"/>
          <p:cNvCxnSpPr/>
          <p:nvPr/>
        </p:nvCxnSpPr>
        <p:spPr>
          <a:xfrm>
            <a:off x="179070" y="163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78435" y="1014095"/>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53670" y="290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53670" y="36195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144"/>
          <p:cNvSpPr txBox="1"/>
          <p:nvPr/>
        </p:nvSpPr>
        <p:spPr>
          <a:xfrm>
            <a:off x="556895" y="125920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思路框架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176530" y="1891030"/>
            <a:ext cx="17907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4" name="矩形 73"/>
          <p:cNvSpPr/>
          <p:nvPr/>
        </p:nvSpPr>
        <p:spPr>
          <a:xfrm>
            <a:off x="190500" y="1925320"/>
            <a:ext cx="64135" cy="317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5" name="矩形 74"/>
          <p:cNvSpPr/>
          <p:nvPr/>
        </p:nvSpPr>
        <p:spPr>
          <a:xfrm>
            <a:off x="306070" y="2119630"/>
            <a:ext cx="48260" cy="123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0" name="TextBox 145"/>
          <p:cNvSpPr txBox="1"/>
          <p:nvPr/>
        </p:nvSpPr>
        <p:spPr>
          <a:xfrm>
            <a:off x="561975" y="1925320"/>
            <a:ext cx="1108075" cy="36957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具体设计</a:t>
            </a:r>
            <a:endParaRPr lang="zh-CN" altLang="en-US" dirty="0">
              <a:latin typeface="微软雅黑" panose="020B0503020204020204" pitchFamily="34" charset="-122"/>
              <a:ea typeface="微软雅黑" panose="020B0503020204020204" pitchFamily="34" charset="-122"/>
            </a:endParaRPr>
          </a:p>
        </p:txBody>
      </p:sp>
      <p:sp>
        <p:nvSpPr>
          <p:cNvPr id="71" name="TextBox 146"/>
          <p:cNvSpPr txBox="1"/>
          <p:nvPr/>
        </p:nvSpPr>
        <p:spPr>
          <a:xfrm>
            <a:off x="679450" y="2540000"/>
            <a:ext cx="87693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创新点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2" name="TextBox 147"/>
          <p:cNvSpPr txBox="1"/>
          <p:nvPr/>
        </p:nvSpPr>
        <p:spPr>
          <a:xfrm>
            <a:off x="556895" y="321119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设计建议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TextBox 143"/>
          <p:cNvSpPr txBox="1"/>
          <p:nvPr/>
        </p:nvSpPr>
        <p:spPr>
          <a:xfrm>
            <a:off x="556895" y="643890"/>
            <a:ext cx="1108075" cy="64643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研究内容</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225675" y="1295400"/>
            <a:ext cx="2904490" cy="2800767"/>
          </a:xfrm>
          <a:prstGeom prst="rect">
            <a:avLst/>
          </a:prstGeom>
          <a:noFill/>
        </p:spPr>
        <p:txBody>
          <a:bodyPr wrap="square" rtlCol="0">
            <a:spAutoFit/>
          </a:bodyPr>
          <a:lstStyle/>
          <a:p>
            <a:r>
              <a:rPr lang="zh-CN" altLang="en-US" sz="1600" dirty="0"/>
              <a:t>明确的目标：</a:t>
            </a:r>
            <a:endParaRPr lang="zh-CN" altLang="en-US" sz="1600" dirty="0"/>
          </a:p>
          <a:p>
            <a:endParaRPr lang="zh-CN" altLang="en-US" sz="1600" dirty="0"/>
          </a:p>
          <a:p>
            <a:r>
              <a:rPr lang="zh-CN" altLang="en-US" sz="1600" dirty="0"/>
              <a:t>前期准备构建学习目标</a:t>
            </a:r>
            <a:endParaRPr lang="zh-CN" altLang="en-US" sz="1600" dirty="0"/>
          </a:p>
          <a:p>
            <a:r>
              <a:rPr lang="zh-CN" altLang="en-US" sz="1600" dirty="0"/>
              <a:t>在学习过程中明确游戏目标</a:t>
            </a:r>
            <a:endParaRPr lang="zh-CN" altLang="en-US" sz="1600" dirty="0"/>
          </a:p>
          <a:p>
            <a:endParaRPr lang="zh-CN" altLang="en-US" sz="1600" dirty="0"/>
          </a:p>
          <a:p>
            <a:endParaRPr lang="zh-CN" altLang="en-US" sz="1600" dirty="0"/>
          </a:p>
          <a:p>
            <a:r>
              <a:rPr lang="zh-CN" altLang="en-US" sz="1600" dirty="0"/>
              <a:t>及时的反馈：</a:t>
            </a:r>
            <a:endParaRPr lang="zh-CN" altLang="en-US" sz="1600" dirty="0"/>
          </a:p>
          <a:p>
            <a:endParaRPr lang="zh-CN" altLang="en-US" sz="1600" dirty="0"/>
          </a:p>
          <a:p>
            <a:r>
              <a:rPr lang="zh-CN" altLang="en-US" sz="1600" dirty="0"/>
              <a:t>习题游戏形式多样，设计从浅入深、从单项到综合</a:t>
            </a:r>
            <a:endParaRPr lang="zh-CN" altLang="en-US" sz="1600" dirty="0"/>
          </a:p>
          <a:p>
            <a:endParaRPr lang="zh-CN" altLang="en-US" sz="1600" dirty="0"/>
          </a:p>
        </p:txBody>
      </p:sp>
      <p:pic>
        <p:nvPicPr>
          <p:cNvPr id="5" name="图片 4" descr="5"/>
          <p:cNvPicPr>
            <a:picLocks noChangeAspect="1"/>
          </p:cNvPicPr>
          <p:nvPr/>
        </p:nvPicPr>
        <p:blipFill>
          <a:blip r:embed="rId1"/>
          <a:stretch>
            <a:fillRect/>
          </a:stretch>
        </p:blipFill>
        <p:spPr>
          <a:xfrm>
            <a:off x="4993640" y="965200"/>
            <a:ext cx="2088515" cy="1943100"/>
          </a:xfrm>
          <a:prstGeom prst="rect">
            <a:avLst/>
          </a:prstGeom>
        </p:spPr>
      </p:pic>
      <p:pic>
        <p:nvPicPr>
          <p:cNvPr id="9" name="图片 8" descr="屏幕截图 2022-11-07 104650"/>
          <p:cNvPicPr>
            <a:picLocks noChangeAspect="1"/>
          </p:cNvPicPr>
          <p:nvPr/>
        </p:nvPicPr>
        <p:blipFill>
          <a:blip r:embed="rId2"/>
          <a:stretch>
            <a:fillRect/>
          </a:stretch>
        </p:blipFill>
        <p:spPr>
          <a:xfrm>
            <a:off x="5799455" y="2936240"/>
            <a:ext cx="2714625" cy="1669415"/>
          </a:xfrm>
          <a:prstGeom prst="rect">
            <a:avLst/>
          </a:prstGeom>
        </p:spPr>
      </p:pic>
      <p:pic>
        <p:nvPicPr>
          <p:cNvPr id="6" name="图片 5" descr="6"/>
          <p:cNvPicPr>
            <a:picLocks noChangeAspect="1"/>
          </p:cNvPicPr>
          <p:nvPr/>
        </p:nvPicPr>
        <p:blipFill>
          <a:blip r:embed="rId3"/>
          <a:stretch>
            <a:fillRect/>
          </a:stretch>
        </p:blipFill>
        <p:spPr>
          <a:xfrm>
            <a:off x="7070090" y="988060"/>
            <a:ext cx="2002790" cy="19329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8500" y="0"/>
            <a:ext cx="7175500" cy="596900"/>
          </a:xfrm>
          <a:prstGeom prst="rect">
            <a:avLst/>
          </a:prstGeom>
          <a:solidFill>
            <a:schemeClr val="bg1"/>
          </a:solidFill>
          <a:ln>
            <a:no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34"/>
          <p:cNvSpPr txBox="1"/>
          <p:nvPr/>
        </p:nvSpPr>
        <p:spPr>
          <a:xfrm>
            <a:off x="3579132" y="-278"/>
            <a:ext cx="3954780" cy="553085"/>
          </a:xfrm>
          <a:prstGeom prst="rect">
            <a:avLst/>
          </a:prstGeom>
          <a:noFill/>
        </p:spPr>
        <p:txBody>
          <a:bodyPr wrap="none" rtlCol="0">
            <a:spAutoFit/>
          </a:bodyPr>
          <a:lstStyle/>
          <a:p>
            <a:pPr algn="l"/>
            <a:r>
              <a:rPr lang="zh-CN" altLang="en-US" sz="3000" b="1" spc="300" dirty="0">
                <a:latin typeface="微软雅黑" panose="020B0503020204020204" pitchFamily="34" charset="-122"/>
                <a:ea typeface="微软雅黑" panose="020B0503020204020204" pitchFamily="34" charset="-122"/>
              </a:rPr>
              <a:t>具体设计：可操作性</a:t>
            </a:r>
            <a:endParaRPr lang="zh-CN" altLang="en-US" sz="3000" b="1" spc="300" dirty="0">
              <a:latin typeface="微软雅黑" panose="020B0503020204020204" pitchFamily="34" charset="-122"/>
              <a:ea typeface="微软雅黑" panose="020B0503020204020204" pitchFamily="34" charset="-122"/>
            </a:endParaRPr>
          </a:p>
        </p:txBody>
      </p:sp>
      <p:sp>
        <p:nvSpPr>
          <p:cNvPr id="64" name="矩形 63"/>
          <p:cNvSpPr/>
          <p:nvPr/>
        </p:nvSpPr>
        <p:spPr>
          <a:xfrm>
            <a:off x="0" y="0"/>
            <a:ext cx="1968500"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D6C"/>
              </a:solidFill>
              <a:ea typeface="微软雅黑" panose="020B0503020204020204" pitchFamily="34" charset="-122"/>
            </a:endParaRPr>
          </a:p>
        </p:txBody>
      </p:sp>
      <p:cxnSp>
        <p:nvCxnSpPr>
          <p:cNvPr id="65" name="直接连接符 64"/>
          <p:cNvCxnSpPr/>
          <p:nvPr/>
        </p:nvCxnSpPr>
        <p:spPr>
          <a:xfrm>
            <a:off x="179070" y="163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78435" y="1014095"/>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53670" y="290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53670" y="36195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144"/>
          <p:cNvSpPr txBox="1"/>
          <p:nvPr/>
        </p:nvSpPr>
        <p:spPr>
          <a:xfrm>
            <a:off x="556895" y="125920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思路框架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176530" y="1891030"/>
            <a:ext cx="17907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4" name="矩形 73"/>
          <p:cNvSpPr/>
          <p:nvPr/>
        </p:nvSpPr>
        <p:spPr>
          <a:xfrm>
            <a:off x="190500" y="1925320"/>
            <a:ext cx="64135" cy="317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5" name="矩形 74"/>
          <p:cNvSpPr/>
          <p:nvPr/>
        </p:nvSpPr>
        <p:spPr>
          <a:xfrm>
            <a:off x="287020" y="2119630"/>
            <a:ext cx="48260" cy="123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0" name="TextBox 145"/>
          <p:cNvSpPr txBox="1"/>
          <p:nvPr/>
        </p:nvSpPr>
        <p:spPr>
          <a:xfrm>
            <a:off x="561975" y="1925320"/>
            <a:ext cx="1108075" cy="36957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具体设计</a:t>
            </a:r>
            <a:endParaRPr lang="zh-CN" altLang="en-US" dirty="0">
              <a:latin typeface="微软雅黑" panose="020B0503020204020204" pitchFamily="34" charset="-122"/>
              <a:ea typeface="微软雅黑" panose="020B0503020204020204" pitchFamily="34" charset="-122"/>
            </a:endParaRPr>
          </a:p>
        </p:txBody>
      </p:sp>
      <p:sp>
        <p:nvSpPr>
          <p:cNvPr id="71" name="TextBox 146"/>
          <p:cNvSpPr txBox="1"/>
          <p:nvPr/>
        </p:nvSpPr>
        <p:spPr>
          <a:xfrm>
            <a:off x="679450" y="2540000"/>
            <a:ext cx="87693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创新点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2" name="TextBox 147"/>
          <p:cNvSpPr txBox="1"/>
          <p:nvPr/>
        </p:nvSpPr>
        <p:spPr>
          <a:xfrm>
            <a:off x="556895" y="321119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设计建议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TextBox 143"/>
          <p:cNvSpPr txBox="1"/>
          <p:nvPr/>
        </p:nvSpPr>
        <p:spPr>
          <a:xfrm>
            <a:off x="556895" y="643890"/>
            <a:ext cx="1108075" cy="64643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研究内容</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221865" y="1889125"/>
            <a:ext cx="2904490" cy="1814830"/>
          </a:xfrm>
          <a:prstGeom prst="rect">
            <a:avLst/>
          </a:prstGeom>
          <a:noFill/>
        </p:spPr>
        <p:txBody>
          <a:bodyPr wrap="square" rtlCol="0">
            <a:spAutoFit/>
          </a:bodyPr>
          <a:lstStyle/>
          <a:p>
            <a:r>
              <a:rPr lang="zh-CN" altLang="en-US" sz="1600"/>
              <a:t>设计风格：</a:t>
            </a:r>
            <a:endParaRPr lang="zh-CN" altLang="en-US" sz="1600"/>
          </a:p>
          <a:p>
            <a:r>
              <a:rPr lang="zh-CN" altLang="en-US" sz="1600"/>
              <a:t>知识解读趣味化与方法调整</a:t>
            </a:r>
            <a:endParaRPr lang="zh-CN" altLang="en-US" sz="1600"/>
          </a:p>
          <a:p>
            <a:endParaRPr lang="zh-CN" altLang="en-US" sz="1600"/>
          </a:p>
          <a:p>
            <a:r>
              <a:rPr lang="zh-CN" altLang="en-US" sz="1600"/>
              <a:t>文字、图形、图像、音频、视频、动画等，多维符号的刺激</a:t>
            </a:r>
            <a:endParaRPr lang="zh-CN" altLang="en-US" sz="1600"/>
          </a:p>
          <a:p>
            <a:endParaRPr lang="zh-CN" altLang="en-US" sz="1600"/>
          </a:p>
          <a:p>
            <a:r>
              <a:rPr lang="zh-CN" altLang="en-US" sz="1600"/>
              <a:t>多元化的交互方式、操作难度</a:t>
            </a:r>
            <a:endParaRPr lang="zh-CN" altLang="en-US" sz="1600"/>
          </a:p>
        </p:txBody>
      </p:sp>
      <p:pic>
        <p:nvPicPr>
          <p:cNvPr id="2" name="图片 1" descr="2"/>
          <p:cNvPicPr>
            <a:picLocks noChangeAspect="1"/>
          </p:cNvPicPr>
          <p:nvPr/>
        </p:nvPicPr>
        <p:blipFill>
          <a:blip r:embed="rId1"/>
          <a:stretch>
            <a:fillRect/>
          </a:stretch>
        </p:blipFill>
        <p:spPr>
          <a:xfrm>
            <a:off x="5116830" y="582930"/>
            <a:ext cx="3781425" cy="2362200"/>
          </a:xfrm>
          <a:prstGeom prst="rect">
            <a:avLst/>
          </a:prstGeom>
        </p:spPr>
      </p:pic>
      <p:pic>
        <p:nvPicPr>
          <p:cNvPr id="3" name="图片 2" descr="3"/>
          <p:cNvPicPr>
            <a:picLocks noChangeAspect="1"/>
          </p:cNvPicPr>
          <p:nvPr/>
        </p:nvPicPr>
        <p:blipFill>
          <a:blip r:embed="rId2"/>
          <a:stretch>
            <a:fillRect/>
          </a:stretch>
        </p:blipFill>
        <p:spPr>
          <a:xfrm>
            <a:off x="5126355" y="2851150"/>
            <a:ext cx="3789680" cy="23533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3779912"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xtBox 1"/>
          <p:cNvSpPr txBox="1"/>
          <p:nvPr/>
        </p:nvSpPr>
        <p:spPr>
          <a:xfrm>
            <a:off x="3995936" y="1773787"/>
            <a:ext cx="2562993" cy="769441"/>
          </a:xfrm>
          <a:prstGeom prst="rect">
            <a:avLst/>
          </a:prstGeom>
          <a:noFill/>
        </p:spPr>
        <p:txBody>
          <a:bodyPr wrap="square" rtlCol="0">
            <a:spAutoFit/>
          </a:bodyPr>
          <a:lstStyle/>
          <a:p>
            <a:pPr algn="dist"/>
            <a:r>
              <a:rPr lang="zh-CN" altLang="en-US" sz="4400" b="1" dirty="0">
                <a:latin typeface="微软雅黑" panose="020B0503020204020204" pitchFamily="34" charset="-122"/>
                <a:ea typeface="微软雅黑" panose="020B0503020204020204" pitchFamily="34" charset="-122"/>
              </a:rPr>
              <a:t>创新点</a:t>
            </a:r>
            <a:endParaRPr lang="zh-CN" altLang="en-US" sz="44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2461912" y="2896649"/>
            <a:ext cx="1101976" cy="307777"/>
          </a:xfrm>
          <a:prstGeom prst="rect">
            <a:avLst/>
          </a:prstGeom>
          <a:noFill/>
        </p:spPr>
        <p:txBody>
          <a:bodyPr wrap="square" lIns="0" tIns="0" rIns="0" bIns="0"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第四部分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 name="KSO_Shape"/>
            <p:cNvSpPr/>
            <p:nvPr/>
          </p:nvSpPr>
          <p:spPr bwMode="auto">
            <a:xfrm>
              <a:off x="2573935" y="1804771"/>
              <a:ext cx="695127" cy="59085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1A3F6C"/>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17" name="TextBox 16"/>
          <p:cNvSpPr txBox="1"/>
          <p:nvPr/>
        </p:nvSpPr>
        <p:spPr>
          <a:xfrm>
            <a:off x="4423535" y="2562994"/>
            <a:ext cx="2135394" cy="369332"/>
          </a:xfrm>
          <a:prstGeom prst="rect">
            <a:avLst/>
          </a:prstGeom>
          <a:noFill/>
        </p:spPr>
        <p:txBody>
          <a:bodyPr wrap="square" rtlCol="0">
            <a:spAutoFit/>
          </a:bodyPr>
          <a:lstStyle/>
          <a:p>
            <a:pPr algn="dist"/>
            <a:r>
              <a:rPr lang="zh-CN" altLang="en-US" u="sng" dirty="0">
                <a:latin typeface="微软雅黑" panose="020B0503020204020204" pitchFamily="34" charset="-122"/>
                <a:ea typeface="微软雅黑" panose="020B0503020204020204" pitchFamily="34" charset="-122"/>
              </a:rPr>
              <a:t>理论结合设计</a:t>
            </a:r>
            <a:endParaRPr lang="zh-CN" altLang="en-US" u="sng" dirty="0">
              <a:latin typeface="微软雅黑" panose="020B0503020204020204" pitchFamily="34" charset="-122"/>
              <a:ea typeface="微软雅黑" panose="020B0503020204020204" pitchFamily="34" charset="-122"/>
            </a:endParaRPr>
          </a:p>
        </p:txBody>
      </p:sp>
      <p:sp>
        <p:nvSpPr>
          <p:cNvPr id="18" name="TextBox 17"/>
          <p:cNvSpPr txBox="1"/>
          <p:nvPr/>
        </p:nvSpPr>
        <p:spPr>
          <a:xfrm>
            <a:off x="4423535" y="2975706"/>
            <a:ext cx="2135394" cy="369332"/>
          </a:xfrm>
          <a:prstGeom prst="rect">
            <a:avLst/>
          </a:prstGeom>
          <a:noFill/>
        </p:spPr>
        <p:txBody>
          <a:bodyPr wrap="square" rtlCol="0">
            <a:spAutoFit/>
          </a:bodyPr>
          <a:lstStyle/>
          <a:p>
            <a:pPr algn="dist"/>
            <a:r>
              <a:rPr lang="zh-CN" altLang="en-US" u="sng" dirty="0">
                <a:latin typeface="微软雅黑" panose="020B0503020204020204" pitchFamily="34" charset="-122"/>
                <a:ea typeface="微软雅黑" panose="020B0503020204020204" pitchFamily="34" charset="-122"/>
              </a:rPr>
              <a:t>更新配套资源</a:t>
            </a:r>
            <a:endParaRPr lang="zh-CN" altLang="en-US" u="sng" dirty="0">
              <a:latin typeface="微软雅黑" panose="020B0503020204020204" pitchFamily="34" charset="-122"/>
              <a:ea typeface="微软雅黑" panose="020B0503020204020204" pitchFamily="34" charset="-122"/>
            </a:endParaRPr>
          </a:p>
        </p:txBody>
      </p:sp>
      <p:sp>
        <p:nvSpPr>
          <p:cNvPr id="25" name="椭圆 24"/>
          <p:cNvSpPr/>
          <p:nvPr/>
        </p:nvSpPr>
        <p:spPr>
          <a:xfrm>
            <a:off x="4129647" y="2615143"/>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椭圆 25"/>
          <p:cNvSpPr/>
          <p:nvPr/>
        </p:nvSpPr>
        <p:spPr>
          <a:xfrm>
            <a:off x="4129647" y="3052506"/>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8500" y="0"/>
            <a:ext cx="7175500" cy="596900"/>
          </a:xfrm>
          <a:prstGeom prst="rect">
            <a:avLst/>
          </a:prstGeom>
          <a:solidFill>
            <a:schemeClr val="bg1"/>
          </a:solidFill>
          <a:ln>
            <a:no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34"/>
          <p:cNvSpPr txBox="1"/>
          <p:nvPr/>
        </p:nvSpPr>
        <p:spPr>
          <a:xfrm>
            <a:off x="4284857" y="43616"/>
            <a:ext cx="1440180" cy="553085"/>
          </a:xfrm>
          <a:prstGeom prst="rect">
            <a:avLst/>
          </a:prstGeom>
          <a:noFill/>
        </p:spPr>
        <p:txBody>
          <a:bodyPr wrap="none" rtlCol="0">
            <a:spAutoFit/>
          </a:bodyPr>
          <a:lstStyle/>
          <a:p>
            <a:r>
              <a:rPr lang="zh-CN" altLang="en-US" sz="3000" b="1" spc="300" dirty="0">
                <a:latin typeface="微软雅黑" panose="020B0503020204020204" pitchFamily="34" charset="-122"/>
                <a:ea typeface="微软雅黑" panose="020B0503020204020204" pitchFamily="34" charset="-122"/>
              </a:rPr>
              <a:t>创新点</a:t>
            </a:r>
            <a:endParaRPr lang="zh-CN" altLang="en-US" sz="3000" b="1" spc="300" dirty="0">
              <a:latin typeface="微软雅黑" panose="020B0503020204020204" pitchFamily="34" charset="-122"/>
              <a:ea typeface="微软雅黑" panose="020B0503020204020204" pitchFamily="34" charset="-122"/>
            </a:endParaRPr>
          </a:p>
        </p:txBody>
      </p:sp>
      <p:sp>
        <p:nvSpPr>
          <p:cNvPr id="39" name="矩形 38"/>
          <p:cNvSpPr/>
          <p:nvPr/>
        </p:nvSpPr>
        <p:spPr>
          <a:xfrm>
            <a:off x="2128264" y="1295738"/>
            <a:ext cx="2434139" cy="2438238"/>
          </a:xfrm>
          <a:prstGeom prst="rect">
            <a:avLst/>
          </a:prstGeom>
          <a:blipFill>
            <a:blip r:embed="rId1"/>
            <a:srcRect/>
            <a:stretch>
              <a:fillRect l="-15532" r="-15532"/>
            </a:stretch>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ea typeface="微软雅黑" panose="020B0503020204020204" pitchFamily="34" charset="-122"/>
            </a:endParaRPr>
          </a:p>
        </p:txBody>
      </p:sp>
      <p:sp>
        <p:nvSpPr>
          <p:cNvPr id="53" name="同心圆 52"/>
          <p:cNvSpPr/>
          <p:nvPr/>
        </p:nvSpPr>
        <p:spPr>
          <a:xfrm>
            <a:off x="4693285" y="1266825"/>
            <a:ext cx="593725" cy="59372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4725670" y="1297940"/>
            <a:ext cx="528955" cy="52895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Freeform 15"/>
          <p:cNvSpPr/>
          <p:nvPr/>
        </p:nvSpPr>
        <p:spPr bwMode="auto">
          <a:xfrm>
            <a:off x="4823460" y="1511300"/>
            <a:ext cx="225425" cy="196215"/>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4" name="Freeform 16"/>
          <p:cNvSpPr/>
          <p:nvPr/>
        </p:nvSpPr>
        <p:spPr bwMode="auto">
          <a:xfrm>
            <a:off x="4761230" y="1485900"/>
            <a:ext cx="298450" cy="279400"/>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5" name="Freeform 17"/>
          <p:cNvSpPr/>
          <p:nvPr/>
        </p:nvSpPr>
        <p:spPr bwMode="auto">
          <a:xfrm>
            <a:off x="4772660" y="1469390"/>
            <a:ext cx="322580" cy="283210"/>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6" name="Freeform 18"/>
          <p:cNvSpPr/>
          <p:nvPr/>
        </p:nvSpPr>
        <p:spPr bwMode="auto">
          <a:xfrm>
            <a:off x="5076825" y="1402715"/>
            <a:ext cx="38735" cy="52705"/>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7" name="Freeform 19"/>
          <p:cNvSpPr/>
          <p:nvPr/>
        </p:nvSpPr>
        <p:spPr bwMode="auto">
          <a:xfrm>
            <a:off x="5076825" y="1402715"/>
            <a:ext cx="38735" cy="52705"/>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8" name="Freeform 20"/>
          <p:cNvSpPr/>
          <p:nvPr/>
        </p:nvSpPr>
        <p:spPr bwMode="auto">
          <a:xfrm>
            <a:off x="5093335" y="1430655"/>
            <a:ext cx="52705" cy="38735"/>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9" name="Freeform 21"/>
          <p:cNvSpPr/>
          <p:nvPr/>
        </p:nvSpPr>
        <p:spPr bwMode="auto">
          <a:xfrm>
            <a:off x="5093335" y="1430655"/>
            <a:ext cx="52705" cy="38735"/>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0" name="Freeform 22"/>
          <p:cNvSpPr/>
          <p:nvPr/>
        </p:nvSpPr>
        <p:spPr bwMode="auto">
          <a:xfrm>
            <a:off x="4876165" y="1554480"/>
            <a:ext cx="122555" cy="108585"/>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1" name="Freeform 23"/>
          <p:cNvSpPr/>
          <p:nvPr/>
        </p:nvSpPr>
        <p:spPr bwMode="auto">
          <a:xfrm>
            <a:off x="4934585" y="1422400"/>
            <a:ext cx="193040" cy="188595"/>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2" name="Freeform 24"/>
          <p:cNvSpPr/>
          <p:nvPr/>
        </p:nvSpPr>
        <p:spPr bwMode="auto">
          <a:xfrm>
            <a:off x="4934585" y="1422400"/>
            <a:ext cx="193040" cy="188595"/>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6" name="同心圆 75"/>
          <p:cNvSpPr/>
          <p:nvPr/>
        </p:nvSpPr>
        <p:spPr>
          <a:xfrm>
            <a:off x="4693285" y="2231390"/>
            <a:ext cx="593725" cy="59372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7" name="椭圆 76"/>
          <p:cNvSpPr/>
          <p:nvPr/>
        </p:nvSpPr>
        <p:spPr>
          <a:xfrm>
            <a:off x="4725670" y="2263775"/>
            <a:ext cx="528955" cy="52895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8" name="Freeform 27"/>
          <p:cNvSpPr/>
          <p:nvPr/>
        </p:nvSpPr>
        <p:spPr bwMode="auto">
          <a:xfrm>
            <a:off x="4936490" y="2399665"/>
            <a:ext cx="107950" cy="10985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Freeform 28"/>
          <p:cNvSpPr/>
          <p:nvPr/>
        </p:nvSpPr>
        <p:spPr bwMode="auto">
          <a:xfrm>
            <a:off x="4890135" y="2515235"/>
            <a:ext cx="200660" cy="14033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0" name="Freeform 29"/>
          <p:cNvSpPr/>
          <p:nvPr/>
        </p:nvSpPr>
        <p:spPr bwMode="auto">
          <a:xfrm>
            <a:off x="4979670" y="2512060"/>
            <a:ext cx="20320" cy="20320"/>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1" name="Freeform 30"/>
          <p:cNvSpPr/>
          <p:nvPr/>
        </p:nvSpPr>
        <p:spPr bwMode="auto">
          <a:xfrm>
            <a:off x="4979670" y="2512060"/>
            <a:ext cx="20320" cy="20320"/>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2" name="Freeform 31"/>
          <p:cNvSpPr/>
          <p:nvPr/>
        </p:nvSpPr>
        <p:spPr bwMode="auto">
          <a:xfrm>
            <a:off x="4973955" y="2532380"/>
            <a:ext cx="31115" cy="74295"/>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3" name="Freeform 32"/>
          <p:cNvSpPr/>
          <p:nvPr/>
        </p:nvSpPr>
        <p:spPr bwMode="auto">
          <a:xfrm>
            <a:off x="4973955" y="2532380"/>
            <a:ext cx="31115" cy="74295"/>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4" name="Oval 33"/>
          <p:cNvSpPr>
            <a:spLocks noChangeArrowheads="1"/>
          </p:cNvSpPr>
          <p:nvPr/>
        </p:nvSpPr>
        <p:spPr bwMode="auto">
          <a:xfrm>
            <a:off x="4836160" y="2427605"/>
            <a:ext cx="78740" cy="81915"/>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5" name="Freeform 34"/>
          <p:cNvSpPr/>
          <p:nvPr/>
        </p:nvSpPr>
        <p:spPr bwMode="auto">
          <a:xfrm>
            <a:off x="4869180" y="2509520"/>
            <a:ext cx="12065" cy="15240"/>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6" name="Freeform 35"/>
          <p:cNvSpPr/>
          <p:nvPr/>
        </p:nvSpPr>
        <p:spPr bwMode="auto">
          <a:xfrm>
            <a:off x="4869180" y="2509520"/>
            <a:ext cx="12065" cy="15240"/>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7" name="Freeform 36"/>
          <p:cNvSpPr/>
          <p:nvPr/>
        </p:nvSpPr>
        <p:spPr bwMode="auto">
          <a:xfrm>
            <a:off x="4864100" y="2524760"/>
            <a:ext cx="22860" cy="539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8" name="Freeform 37"/>
          <p:cNvSpPr/>
          <p:nvPr/>
        </p:nvSpPr>
        <p:spPr bwMode="auto">
          <a:xfrm>
            <a:off x="4864100" y="2524760"/>
            <a:ext cx="22860" cy="539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9" name="Oval 38"/>
          <p:cNvSpPr>
            <a:spLocks noChangeArrowheads="1"/>
          </p:cNvSpPr>
          <p:nvPr/>
        </p:nvSpPr>
        <p:spPr bwMode="auto">
          <a:xfrm>
            <a:off x="5064760" y="2427605"/>
            <a:ext cx="80010" cy="81915"/>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0" name="Freeform 39"/>
          <p:cNvSpPr/>
          <p:nvPr/>
        </p:nvSpPr>
        <p:spPr bwMode="auto">
          <a:xfrm>
            <a:off x="5057140" y="2512060"/>
            <a:ext cx="120650" cy="102870"/>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1" name="Freeform 40"/>
          <p:cNvSpPr/>
          <p:nvPr/>
        </p:nvSpPr>
        <p:spPr bwMode="auto">
          <a:xfrm>
            <a:off x="5097780" y="2509520"/>
            <a:ext cx="12700" cy="15240"/>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2" name="Freeform 41"/>
          <p:cNvSpPr/>
          <p:nvPr/>
        </p:nvSpPr>
        <p:spPr bwMode="auto">
          <a:xfrm>
            <a:off x="5097780" y="2509520"/>
            <a:ext cx="12700" cy="15240"/>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3" name="Freeform 42"/>
          <p:cNvSpPr/>
          <p:nvPr/>
        </p:nvSpPr>
        <p:spPr bwMode="auto">
          <a:xfrm>
            <a:off x="5092700" y="2524760"/>
            <a:ext cx="22860" cy="539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4" name="Freeform 43"/>
          <p:cNvSpPr/>
          <p:nvPr/>
        </p:nvSpPr>
        <p:spPr bwMode="auto">
          <a:xfrm>
            <a:off x="5092700" y="2524760"/>
            <a:ext cx="22860" cy="539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5" name="Freeform 44"/>
          <p:cNvSpPr/>
          <p:nvPr/>
        </p:nvSpPr>
        <p:spPr bwMode="auto">
          <a:xfrm>
            <a:off x="4802505" y="2512060"/>
            <a:ext cx="120650" cy="102870"/>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2" name="同心圆 101"/>
          <p:cNvSpPr/>
          <p:nvPr/>
        </p:nvSpPr>
        <p:spPr>
          <a:xfrm>
            <a:off x="4693285" y="3246755"/>
            <a:ext cx="593725" cy="59372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3" name="椭圆 102"/>
          <p:cNvSpPr/>
          <p:nvPr/>
        </p:nvSpPr>
        <p:spPr>
          <a:xfrm>
            <a:off x="4725670" y="3279140"/>
            <a:ext cx="528955" cy="52895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Freeform 5"/>
          <p:cNvSpPr/>
          <p:nvPr/>
        </p:nvSpPr>
        <p:spPr bwMode="auto">
          <a:xfrm>
            <a:off x="4840605" y="3369310"/>
            <a:ext cx="252095" cy="174625"/>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2" name="Rectangle 6"/>
          <p:cNvSpPr>
            <a:spLocks noChangeArrowheads="1"/>
          </p:cNvSpPr>
          <p:nvPr/>
        </p:nvSpPr>
        <p:spPr bwMode="auto">
          <a:xfrm>
            <a:off x="4838700" y="3569970"/>
            <a:ext cx="59690" cy="641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1" name="Rectangle 7"/>
          <p:cNvSpPr>
            <a:spLocks noChangeArrowheads="1"/>
          </p:cNvSpPr>
          <p:nvPr/>
        </p:nvSpPr>
        <p:spPr bwMode="auto">
          <a:xfrm>
            <a:off x="4838700" y="3569970"/>
            <a:ext cx="59690" cy="64135"/>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2" name="Rectangle 8"/>
          <p:cNvSpPr>
            <a:spLocks noChangeArrowheads="1"/>
          </p:cNvSpPr>
          <p:nvPr/>
        </p:nvSpPr>
        <p:spPr bwMode="auto">
          <a:xfrm>
            <a:off x="4907915" y="3549650"/>
            <a:ext cx="57785" cy="844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3" name="Rectangle 9"/>
          <p:cNvSpPr>
            <a:spLocks noChangeArrowheads="1"/>
          </p:cNvSpPr>
          <p:nvPr/>
        </p:nvSpPr>
        <p:spPr bwMode="auto">
          <a:xfrm>
            <a:off x="4907915" y="3549650"/>
            <a:ext cx="57785" cy="84455"/>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4" name="Rectangle 10"/>
          <p:cNvSpPr>
            <a:spLocks noChangeArrowheads="1"/>
          </p:cNvSpPr>
          <p:nvPr/>
        </p:nvSpPr>
        <p:spPr bwMode="auto">
          <a:xfrm>
            <a:off x="4975225" y="3521075"/>
            <a:ext cx="59690" cy="1130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5" name="Rectangle 11"/>
          <p:cNvSpPr>
            <a:spLocks noChangeArrowheads="1"/>
          </p:cNvSpPr>
          <p:nvPr/>
        </p:nvSpPr>
        <p:spPr bwMode="auto">
          <a:xfrm>
            <a:off x="4975225" y="3521075"/>
            <a:ext cx="59690" cy="113030"/>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6" name="Rectangle 12"/>
          <p:cNvSpPr>
            <a:spLocks noChangeArrowheads="1"/>
          </p:cNvSpPr>
          <p:nvPr/>
        </p:nvSpPr>
        <p:spPr bwMode="auto">
          <a:xfrm>
            <a:off x="5046345" y="3476625"/>
            <a:ext cx="56515" cy="1574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0" name="Rectangle 13"/>
          <p:cNvSpPr>
            <a:spLocks noChangeArrowheads="1"/>
          </p:cNvSpPr>
          <p:nvPr/>
        </p:nvSpPr>
        <p:spPr bwMode="auto">
          <a:xfrm>
            <a:off x="5046345" y="3476625"/>
            <a:ext cx="56515" cy="157480"/>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1" name="Freeform 14"/>
          <p:cNvSpPr/>
          <p:nvPr/>
        </p:nvSpPr>
        <p:spPr bwMode="auto">
          <a:xfrm>
            <a:off x="4838700" y="3369310"/>
            <a:ext cx="302895" cy="302895"/>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4" name="矩形 47"/>
          <p:cNvSpPr>
            <a:spLocks noChangeArrowheads="1"/>
          </p:cNvSpPr>
          <p:nvPr/>
        </p:nvSpPr>
        <p:spPr bwMode="auto">
          <a:xfrm>
            <a:off x="5500781" y="1589494"/>
            <a:ext cx="3211419" cy="53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针对对外汉语配套资源的设计研究较少，大多聚焦于对比教材、教材的功能性等。</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矩形 3"/>
          <p:cNvSpPr>
            <a:spLocks noChangeArrowheads="1"/>
          </p:cNvSpPr>
          <p:nvPr/>
        </p:nvSpPr>
        <p:spPr bwMode="auto">
          <a:xfrm>
            <a:off x="5513174" y="1261476"/>
            <a:ext cx="124460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latin typeface="Arial" panose="020B0604020202020204" pitchFamily="34" charset="0"/>
                <a:ea typeface="微软雅黑" panose="020B0503020204020204" pitchFamily="34" charset="-122"/>
                <a:cs typeface="Arial" panose="020B0604020202020204" pitchFamily="34" charset="0"/>
              </a:rPr>
              <a:t>研究角度聚焦</a:t>
            </a:r>
            <a:endParaRPr lang="zh-CN" altLang="en-US" sz="1500" b="1" dirty="0">
              <a:latin typeface="Arial" panose="020B0604020202020204" pitchFamily="34" charset="0"/>
              <a:ea typeface="微软雅黑" panose="020B0503020204020204" pitchFamily="34" charset="-122"/>
              <a:cs typeface="Arial" panose="020B0604020202020204" pitchFamily="34" charset="0"/>
            </a:endParaRPr>
          </a:p>
        </p:txBody>
      </p:sp>
      <p:sp>
        <p:nvSpPr>
          <p:cNvPr id="106" name="矩形 47"/>
          <p:cNvSpPr>
            <a:spLocks noChangeArrowheads="1"/>
          </p:cNvSpPr>
          <p:nvPr/>
        </p:nvSpPr>
        <p:spPr bwMode="auto">
          <a:xfrm>
            <a:off x="5500781" y="2538722"/>
            <a:ext cx="3211419"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心流体验理论的结合运用，在对外汉语配套资源研究领域上是较为新颖的。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矩形 3"/>
          <p:cNvSpPr>
            <a:spLocks noChangeArrowheads="1"/>
          </p:cNvSpPr>
          <p:nvPr/>
        </p:nvSpPr>
        <p:spPr bwMode="auto">
          <a:xfrm>
            <a:off x="5513174" y="2210704"/>
            <a:ext cx="125802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latin typeface="Arial" panose="020B0604020202020204" pitchFamily="34" charset="0"/>
                <a:ea typeface="微软雅黑" panose="020B0503020204020204" pitchFamily="34" charset="-122"/>
                <a:cs typeface="Arial" panose="020B0604020202020204" pitchFamily="34" charset="0"/>
              </a:rPr>
              <a:t>理论依据新颖</a:t>
            </a:r>
            <a:endParaRPr lang="zh-CN" altLang="en-US" sz="1500" b="1" dirty="0">
              <a:latin typeface="Arial" panose="020B0604020202020204" pitchFamily="34" charset="0"/>
              <a:ea typeface="微软雅黑" panose="020B0503020204020204" pitchFamily="34" charset="-122"/>
              <a:cs typeface="Arial" panose="020B0604020202020204" pitchFamily="34" charset="0"/>
            </a:endParaRPr>
          </a:p>
        </p:txBody>
      </p:sp>
      <p:sp>
        <p:nvSpPr>
          <p:cNvPr id="108" name="矩形 47"/>
          <p:cNvSpPr>
            <a:spLocks noChangeArrowheads="1"/>
          </p:cNvSpPr>
          <p:nvPr/>
        </p:nvSpPr>
        <p:spPr bwMode="auto">
          <a:xfrm>
            <a:off x="5513175" y="3556170"/>
            <a:ext cx="3199026" cy="101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本研究的初步设计区别于大部分配套资源所展现的练习强化功能，更专注于教学学习的完整性、用户使用的体验感和游戏化学习的运用。</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矩形 3"/>
          <p:cNvSpPr>
            <a:spLocks noChangeArrowheads="1"/>
          </p:cNvSpPr>
          <p:nvPr/>
        </p:nvSpPr>
        <p:spPr bwMode="auto">
          <a:xfrm>
            <a:off x="5513174" y="3253532"/>
            <a:ext cx="125802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latin typeface="Arial" panose="020B0604020202020204" pitchFamily="34" charset="0"/>
                <a:ea typeface="微软雅黑" panose="020B0503020204020204" pitchFamily="34" charset="-122"/>
                <a:cs typeface="Arial" panose="020B0604020202020204" pitchFamily="34" charset="0"/>
              </a:rPr>
              <a:t>设计特点突出</a:t>
            </a:r>
            <a:endParaRPr lang="zh-CN" altLang="en-US" sz="1500" b="1" dirty="0">
              <a:latin typeface="Arial" panose="020B0604020202020204" pitchFamily="34" charset="0"/>
              <a:ea typeface="微软雅黑" panose="020B0503020204020204" pitchFamily="34" charset="-122"/>
              <a:cs typeface="Arial" panose="020B0604020202020204" pitchFamily="34" charset="0"/>
            </a:endParaRPr>
          </a:p>
        </p:txBody>
      </p:sp>
      <p:sp>
        <p:nvSpPr>
          <p:cNvPr id="111" name="矩形 110"/>
          <p:cNvSpPr/>
          <p:nvPr/>
        </p:nvSpPr>
        <p:spPr>
          <a:xfrm>
            <a:off x="5546725" y="1536065"/>
            <a:ext cx="1637665" cy="30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FF0000"/>
              </a:solidFill>
              <a:ea typeface="微软雅黑" panose="020B0503020204020204" pitchFamily="34" charset="-122"/>
            </a:endParaRPr>
          </a:p>
        </p:txBody>
      </p:sp>
      <p:sp>
        <p:nvSpPr>
          <p:cNvPr id="112" name="矩形 111"/>
          <p:cNvSpPr/>
          <p:nvPr/>
        </p:nvSpPr>
        <p:spPr>
          <a:xfrm>
            <a:off x="7225665" y="1536065"/>
            <a:ext cx="1350010" cy="30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ea typeface="微软雅黑" panose="020B0503020204020204" pitchFamily="34" charset="-122"/>
            </a:endParaRPr>
          </a:p>
        </p:txBody>
      </p:sp>
      <p:sp>
        <p:nvSpPr>
          <p:cNvPr id="114" name="矩形 113"/>
          <p:cNvSpPr/>
          <p:nvPr/>
        </p:nvSpPr>
        <p:spPr>
          <a:xfrm>
            <a:off x="5546725" y="2498090"/>
            <a:ext cx="1637665" cy="30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ea typeface="微软雅黑" panose="020B0503020204020204" pitchFamily="34" charset="-122"/>
            </a:endParaRPr>
          </a:p>
        </p:txBody>
      </p:sp>
      <p:sp>
        <p:nvSpPr>
          <p:cNvPr id="115" name="矩形 114"/>
          <p:cNvSpPr/>
          <p:nvPr/>
        </p:nvSpPr>
        <p:spPr>
          <a:xfrm>
            <a:off x="7225665" y="2498090"/>
            <a:ext cx="1350010" cy="30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ea typeface="微软雅黑" panose="020B0503020204020204" pitchFamily="34" charset="-122"/>
            </a:endParaRPr>
          </a:p>
        </p:txBody>
      </p:sp>
      <p:sp>
        <p:nvSpPr>
          <p:cNvPr id="117" name="矩形 116"/>
          <p:cNvSpPr/>
          <p:nvPr/>
        </p:nvSpPr>
        <p:spPr>
          <a:xfrm>
            <a:off x="5546725" y="3553460"/>
            <a:ext cx="1637665" cy="30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ea typeface="微软雅黑" panose="020B0503020204020204" pitchFamily="34" charset="-122"/>
            </a:endParaRPr>
          </a:p>
        </p:txBody>
      </p:sp>
      <p:sp>
        <p:nvSpPr>
          <p:cNvPr id="118" name="矩形 117"/>
          <p:cNvSpPr/>
          <p:nvPr/>
        </p:nvSpPr>
        <p:spPr>
          <a:xfrm>
            <a:off x="7225665" y="3553460"/>
            <a:ext cx="1350010" cy="30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ea typeface="微软雅黑" panose="020B0503020204020204" pitchFamily="34" charset="-122"/>
            </a:endParaRPr>
          </a:p>
        </p:txBody>
      </p:sp>
      <p:sp>
        <p:nvSpPr>
          <p:cNvPr id="88" name="矩形 87"/>
          <p:cNvSpPr/>
          <p:nvPr/>
        </p:nvSpPr>
        <p:spPr>
          <a:xfrm>
            <a:off x="0" y="0"/>
            <a:ext cx="1968500"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D6C"/>
              </a:solidFill>
              <a:ea typeface="微软雅黑" panose="020B0503020204020204" pitchFamily="34" charset="-122"/>
            </a:endParaRPr>
          </a:p>
        </p:txBody>
      </p:sp>
      <p:cxnSp>
        <p:nvCxnSpPr>
          <p:cNvPr id="89" name="直接连接符 88"/>
          <p:cNvCxnSpPr/>
          <p:nvPr/>
        </p:nvCxnSpPr>
        <p:spPr>
          <a:xfrm>
            <a:off x="179232" y="163830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78516" y="101384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53832" y="2296405"/>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53832" y="361950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xtBox 144"/>
          <p:cNvSpPr txBox="1"/>
          <p:nvPr/>
        </p:nvSpPr>
        <p:spPr>
          <a:xfrm>
            <a:off x="556751" y="1258959"/>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思路框架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4" name="矩形 123"/>
          <p:cNvSpPr/>
          <p:nvPr/>
        </p:nvSpPr>
        <p:spPr>
          <a:xfrm>
            <a:off x="176530" y="2502535"/>
            <a:ext cx="17907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5" name="矩形 124"/>
          <p:cNvSpPr/>
          <p:nvPr/>
        </p:nvSpPr>
        <p:spPr>
          <a:xfrm>
            <a:off x="190500" y="2536825"/>
            <a:ext cx="64135" cy="317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6" name="矩形 125"/>
          <p:cNvSpPr/>
          <p:nvPr/>
        </p:nvSpPr>
        <p:spPr>
          <a:xfrm>
            <a:off x="267970" y="2731135"/>
            <a:ext cx="48260" cy="123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0" name="TextBox 145"/>
          <p:cNvSpPr txBox="1"/>
          <p:nvPr/>
        </p:nvSpPr>
        <p:spPr>
          <a:xfrm>
            <a:off x="562179" y="1925494"/>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具体设计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1" name="TextBox 146"/>
          <p:cNvSpPr txBox="1"/>
          <p:nvPr/>
        </p:nvSpPr>
        <p:spPr>
          <a:xfrm>
            <a:off x="679691" y="2540010"/>
            <a:ext cx="877163"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创新点</a:t>
            </a:r>
            <a:endParaRPr lang="zh-CN" altLang="en-US" dirty="0">
              <a:latin typeface="微软雅黑" panose="020B0503020204020204" pitchFamily="34" charset="-122"/>
              <a:ea typeface="微软雅黑" panose="020B0503020204020204" pitchFamily="34" charset="-122"/>
            </a:endParaRPr>
          </a:p>
        </p:txBody>
      </p:sp>
      <p:sp>
        <p:nvSpPr>
          <p:cNvPr id="122" name="TextBox 147"/>
          <p:cNvSpPr txBox="1"/>
          <p:nvPr/>
        </p:nvSpPr>
        <p:spPr>
          <a:xfrm>
            <a:off x="556751" y="3210977"/>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设计建议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3" name="TextBox 143"/>
          <p:cNvSpPr txBox="1"/>
          <p:nvPr/>
        </p:nvSpPr>
        <p:spPr>
          <a:xfrm>
            <a:off x="556751" y="643977"/>
            <a:ext cx="1107996" cy="646331"/>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研究内容</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779912"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xtBox 1"/>
          <p:cNvSpPr txBox="1"/>
          <p:nvPr/>
        </p:nvSpPr>
        <p:spPr>
          <a:xfrm>
            <a:off x="3995936" y="1773787"/>
            <a:ext cx="2439240" cy="769441"/>
          </a:xfrm>
          <a:prstGeom prst="rect">
            <a:avLst/>
          </a:prstGeom>
          <a:noFill/>
        </p:spPr>
        <p:txBody>
          <a:bodyPr wrap="square" rtlCol="0">
            <a:spAutoFit/>
          </a:bodyPr>
          <a:lstStyle/>
          <a:p>
            <a:pPr algn="dist"/>
            <a:r>
              <a:rPr lang="zh-CN" altLang="en-US" sz="4400" b="1" dirty="0">
                <a:latin typeface="微软雅黑" panose="020B0503020204020204" pitchFamily="34" charset="-122"/>
                <a:ea typeface="微软雅黑" panose="020B0503020204020204" pitchFamily="34" charset="-122"/>
              </a:rPr>
              <a:t>设计建议</a:t>
            </a:r>
            <a:endParaRPr lang="zh-CN" altLang="en-US" sz="4400" b="1"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461912" y="2896649"/>
            <a:ext cx="1101976" cy="307777"/>
          </a:xfrm>
          <a:prstGeom prst="rect">
            <a:avLst/>
          </a:prstGeom>
          <a:noFill/>
        </p:spPr>
        <p:txBody>
          <a:bodyPr wrap="square" lIns="0" tIns="0" rIns="0" bIns="0"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第五部分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KSO_Shape"/>
            <p:cNvSpPr/>
            <p:nvPr/>
          </p:nvSpPr>
          <p:spPr bwMode="auto">
            <a:xfrm>
              <a:off x="2568518" y="1757459"/>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12" name="TextBox 11"/>
          <p:cNvSpPr txBox="1"/>
          <p:nvPr/>
        </p:nvSpPr>
        <p:spPr>
          <a:xfrm>
            <a:off x="4465442" y="2553010"/>
            <a:ext cx="1972187" cy="369332"/>
          </a:xfrm>
          <a:prstGeom prst="rect">
            <a:avLst/>
          </a:prstGeom>
          <a:noFill/>
        </p:spPr>
        <p:txBody>
          <a:bodyPr wrap="square" rtlCol="0">
            <a:spAutoFit/>
          </a:bodyPr>
          <a:lstStyle/>
          <a:p>
            <a:pPr algn="dist"/>
            <a:r>
              <a:rPr lang="zh-CN" altLang="en-US" u="sng" dirty="0">
                <a:latin typeface="微软雅黑" panose="020B0503020204020204" pitchFamily="34" charset="-122"/>
                <a:ea typeface="微软雅黑" panose="020B0503020204020204" pitchFamily="34" charset="-122"/>
              </a:rPr>
              <a:t>设计建议</a:t>
            </a:r>
            <a:endParaRPr lang="zh-CN" altLang="en-US" u="sng" dirty="0">
              <a:latin typeface="微软雅黑" panose="020B0503020204020204" pitchFamily="34" charset="-122"/>
              <a:ea typeface="微软雅黑" panose="020B0503020204020204" pitchFamily="34" charset="-122"/>
            </a:endParaRPr>
          </a:p>
        </p:txBody>
      </p:sp>
      <p:sp>
        <p:nvSpPr>
          <p:cNvPr id="14" name="TextBox 13"/>
          <p:cNvSpPr txBox="1"/>
          <p:nvPr/>
        </p:nvSpPr>
        <p:spPr>
          <a:xfrm>
            <a:off x="4465443" y="2999603"/>
            <a:ext cx="1972186" cy="369332"/>
          </a:xfrm>
          <a:prstGeom prst="rect">
            <a:avLst/>
          </a:prstGeom>
          <a:noFill/>
        </p:spPr>
        <p:txBody>
          <a:bodyPr wrap="square" rtlCol="0">
            <a:spAutoFit/>
          </a:bodyPr>
          <a:lstStyle/>
          <a:p>
            <a:pPr algn="dist"/>
            <a:r>
              <a:rPr lang="zh-CN" altLang="en-US" u="sng" dirty="0">
                <a:latin typeface="微软雅黑" panose="020B0503020204020204" pitchFamily="34" charset="-122"/>
                <a:ea typeface="微软雅黑" panose="020B0503020204020204" pitchFamily="34" charset="-122"/>
              </a:rPr>
              <a:t>研究总结</a:t>
            </a:r>
            <a:endParaRPr lang="zh-CN" altLang="en-US" u="sng" dirty="0">
              <a:latin typeface="微软雅黑" panose="020B0503020204020204" pitchFamily="34" charset="-122"/>
              <a:ea typeface="微软雅黑" panose="020B0503020204020204" pitchFamily="34" charset="-122"/>
            </a:endParaRPr>
          </a:p>
        </p:txBody>
      </p:sp>
      <p:sp>
        <p:nvSpPr>
          <p:cNvPr id="23" name="椭圆 22"/>
          <p:cNvSpPr/>
          <p:nvPr/>
        </p:nvSpPr>
        <p:spPr>
          <a:xfrm>
            <a:off x="4171555" y="2580508"/>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 name="椭圆 23"/>
          <p:cNvSpPr/>
          <p:nvPr/>
        </p:nvSpPr>
        <p:spPr>
          <a:xfrm>
            <a:off x="4171555" y="3017871"/>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8500" y="0"/>
            <a:ext cx="7175500" cy="596900"/>
          </a:xfrm>
          <a:prstGeom prst="rect">
            <a:avLst/>
          </a:prstGeom>
          <a:solidFill>
            <a:schemeClr val="bg1"/>
          </a:solidFill>
          <a:ln>
            <a:no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34"/>
          <p:cNvSpPr txBox="1"/>
          <p:nvPr/>
        </p:nvSpPr>
        <p:spPr>
          <a:xfrm>
            <a:off x="4167777" y="42902"/>
            <a:ext cx="1877437" cy="553998"/>
          </a:xfrm>
          <a:prstGeom prst="rect">
            <a:avLst/>
          </a:prstGeom>
          <a:noFill/>
        </p:spPr>
        <p:txBody>
          <a:bodyPr wrap="none" rtlCol="0">
            <a:spAutoFit/>
          </a:bodyPr>
          <a:lstStyle/>
          <a:p>
            <a:r>
              <a:rPr lang="zh-CN" altLang="en-US" sz="3000" b="1" spc="300" dirty="0">
                <a:latin typeface="微软雅黑" panose="020B0503020204020204" pitchFamily="34" charset="-122"/>
                <a:ea typeface="微软雅黑" panose="020B0503020204020204" pitchFamily="34" charset="-122"/>
              </a:rPr>
              <a:t>设计建议</a:t>
            </a:r>
            <a:endParaRPr lang="zh-CN" altLang="en-US" sz="3000" b="1" spc="300" dirty="0">
              <a:latin typeface="微软雅黑" panose="020B0503020204020204" pitchFamily="34" charset="-122"/>
              <a:ea typeface="微软雅黑" panose="020B0503020204020204" pitchFamily="34" charset="-122"/>
            </a:endParaRPr>
          </a:p>
        </p:txBody>
      </p:sp>
      <p:sp>
        <p:nvSpPr>
          <p:cNvPr id="42" name="燕尾形箭头 41"/>
          <p:cNvSpPr/>
          <p:nvPr/>
        </p:nvSpPr>
        <p:spPr>
          <a:xfrm>
            <a:off x="2043466" y="2709733"/>
            <a:ext cx="6986234" cy="194551"/>
          </a:xfrm>
          <a:prstGeom prst="notch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46" name="同心圆 45"/>
          <p:cNvSpPr/>
          <p:nvPr/>
        </p:nvSpPr>
        <p:spPr>
          <a:xfrm>
            <a:off x="2743200" y="1146810"/>
            <a:ext cx="1637030" cy="163703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a typeface="微软雅黑" panose="020B0503020204020204" pitchFamily="34" charset="-122"/>
            </a:endParaRPr>
          </a:p>
        </p:txBody>
      </p:sp>
      <p:sp>
        <p:nvSpPr>
          <p:cNvPr id="47" name="椭圆 46"/>
          <p:cNvSpPr/>
          <p:nvPr/>
        </p:nvSpPr>
        <p:spPr>
          <a:xfrm>
            <a:off x="2778760" y="1182370"/>
            <a:ext cx="1565275" cy="15652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ea typeface="微软雅黑" panose="020B0503020204020204" pitchFamily="34" charset="-122"/>
            </a:endParaRPr>
          </a:p>
        </p:txBody>
      </p:sp>
      <p:sp>
        <p:nvSpPr>
          <p:cNvPr id="45" name="TextBox 33"/>
          <p:cNvSpPr txBox="1"/>
          <p:nvPr/>
        </p:nvSpPr>
        <p:spPr>
          <a:xfrm>
            <a:off x="2778760" y="1684020"/>
            <a:ext cx="1503045" cy="708025"/>
          </a:xfrm>
          <a:prstGeom prst="rect">
            <a:avLst/>
          </a:prstGeom>
          <a:noFill/>
        </p:spPr>
        <p:txBody>
          <a:bodyPr wrap="square" rtlCol="0">
            <a:spAutoFit/>
          </a:bodyPr>
          <a:lstStyle/>
          <a:p>
            <a:pPr algn="ctr"/>
            <a:r>
              <a:rPr lang="zh-CN" altLang="zh-CN" sz="2000" dirty="0"/>
              <a:t>针对学习者</a:t>
            </a:r>
            <a:endParaRPr lang="en-US" altLang="zh-CN" sz="2000" dirty="0"/>
          </a:p>
          <a:p>
            <a:pPr algn="ctr"/>
            <a:r>
              <a:rPr lang="zh-CN" altLang="zh-CN" sz="2000" dirty="0"/>
              <a:t>确立风格</a:t>
            </a:r>
            <a:endParaRPr lang="zh-CN" altLang="en-US" b="1" dirty="0">
              <a:latin typeface="微软雅黑" panose="020B0503020204020204" pitchFamily="34" charset="-122"/>
              <a:ea typeface="微软雅黑" panose="020B0503020204020204" pitchFamily="34" charset="-122"/>
            </a:endParaRPr>
          </a:p>
        </p:txBody>
      </p:sp>
      <p:sp>
        <p:nvSpPr>
          <p:cNvPr id="83" name="椭圆 82"/>
          <p:cNvSpPr/>
          <p:nvPr/>
        </p:nvSpPr>
        <p:spPr>
          <a:xfrm>
            <a:off x="2757805" y="743585"/>
            <a:ext cx="790575" cy="790575"/>
          </a:xfrm>
          <a:prstGeom prst="ellipse">
            <a:avLst/>
          </a:prstGeom>
          <a:solidFill>
            <a:srgbClr val="005D6C"/>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ea typeface="微软雅黑" panose="020B0503020204020204" pitchFamily="34" charset="-122"/>
            </a:endParaRPr>
          </a:p>
        </p:txBody>
      </p:sp>
      <p:sp>
        <p:nvSpPr>
          <p:cNvPr id="87" name="Freeform 34"/>
          <p:cNvSpPr>
            <a:spLocks noEditPoints="1"/>
          </p:cNvSpPr>
          <p:nvPr/>
        </p:nvSpPr>
        <p:spPr bwMode="auto">
          <a:xfrm>
            <a:off x="2974340" y="928370"/>
            <a:ext cx="409575" cy="420370"/>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ea typeface="微软雅黑" panose="020B0503020204020204" pitchFamily="34" charset="-122"/>
            </a:endParaRPr>
          </a:p>
        </p:txBody>
      </p:sp>
      <p:sp>
        <p:nvSpPr>
          <p:cNvPr id="51" name="同心圆 50"/>
          <p:cNvSpPr/>
          <p:nvPr/>
        </p:nvSpPr>
        <p:spPr>
          <a:xfrm>
            <a:off x="3908425" y="3128010"/>
            <a:ext cx="1641475" cy="164147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a typeface="微软雅黑" panose="020B0503020204020204" pitchFamily="34" charset="-122"/>
            </a:endParaRPr>
          </a:p>
        </p:txBody>
      </p:sp>
      <p:sp>
        <p:nvSpPr>
          <p:cNvPr id="52" name="椭圆 51"/>
          <p:cNvSpPr/>
          <p:nvPr/>
        </p:nvSpPr>
        <p:spPr>
          <a:xfrm>
            <a:off x="3943985" y="3163570"/>
            <a:ext cx="1569720" cy="15697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ea typeface="微软雅黑" panose="020B0503020204020204" pitchFamily="34" charset="-122"/>
            </a:endParaRPr>
          </a:p>
        </p:txBody>
      </p:sp>
      <p:sp>
        <p:nvSpPr>
          <p:cNvPr id="50" name="TextBox 38"/>
          <p:cNvSpPr txBox="1"/>
          <p:nvPr/>
        </p:nvSpPr>
        <p:spPr>
          <a:xfrm>
            <a:off x="3989705" y="3676650"/>
            <a:ext cx="1452245" cy="708025"/>
          </a:xfrm>
          <a:prstGeom prst="rect">
            <a:avLst/>
          </a:prstGeom>
          <a:noFill/>
        </p:spPr>
        <p:txBody>
          <a:bodyPr wrap="square" rtlCol="0">
            <a:spAutoFit/>
          </a:bodyPr>
          <a:lstStyle/>
          <a:p>
            <a:pPr algn="ctr"/>
            <a:r>
              <a:rPr lang="zh-CN" altLang="zh-CN" sz="2000" dirty="0"/>
              <a:t>充分利用</a:t>
            </a:r>
            <a:endParaRPr lang="en-US" altLang="zh-CN" sz="2000" dirty="0"/>
          </a:p>
          <a:p>
            <a:pPr algn="ctr"/>
            <a:r>
              <a:rPr lang="zh-CN" altLang="zh-CN" sz="2000" dirty="0"/>
              <a:t>数字科技</a:t>
            </a:r>
            <a:endParaRPr lang="zh-CN" altLang="en-US" b="1" dirty="0">
              <a:latin typeface="微软雅黑" panose="020B0503020204020204" pitchFamily="34" charset="-122"/>
              <a:ea typeface="微软雅黑" panose="020B0503020204020204" pitchFamily="34" charset="-122"/>
            </a:endParaRPr>
          </a:p>
        </p:txBody>
      </p:sp>
      <p:sp>
        <p:nvSpPr>
          <p:cNvPr id="84" name="椭圆 83"/>
          <p:cNvSpPr/>
          <p:nvPr/>
        </p:nvSpPr>
        <p:spPr>
          <a:xfrm>
            <a:off x="3938270" y="2724785"/>
            <a:ext cx="790575" cy="790575"/>
          </a:xfrm>
          <a:prstGeom prst="ellipse">
            <a:avLst/>
          </a:prstGeom>
          <a:solidFill>
            <a:srgbClr val="005D6C"/>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ea typeface="微软雅黑" panose="020B0503020204020204" pitchFamily="34" charset="-122"/>
            </a:endParaRPr>
          </a:p>
        </p:txBody>
      </p:sp>
      <p:sp>
        <p:nvSpPr>
          <p:cNvPr id="88" name="Freeform 26"/>
          <p:cNvSpPr>
            <a:spLocks noEditPoints="1"/>
          </p:cNvSpPr>
          <p:nvPr/>
        </p:nvSpPr>
        <p:spPr bwMode="auto">
          <a:xfrm>
            <a:off x="4146550" y="2934970"/>
            <a:ext cx="374650" cy="370205"/>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ea typeface="微软雅黑" panose="020B0503020204020204" pitchFamily="34" charset="-122"/>
            </a:endParaRPr>
          </a:p>
        </p:txBody>
      </p:sp>
      <p:sp>
        <p:nvSpPr>
          <p:cNvPr id="61" name="同心圆 60"/>
          <p:cNvSpPr/>
          <p:nvPr/>
        </p:nvSpPr>
        <p:spPr>
          <a:xfrm>
            <a:off x="6697345" y="3048000"/>
            <a:ext cx="1746250" cy="174625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a typeface="微软雅黑" panose="020B0503020204020204" pitchFamily="34" charset="-122"/>
            </a:endParaRPr>
          </a:p>
        </p:txBody>
      </p:sp>
      <p:sp>
        <p:nvSpPr>
          <p:cNvPr id="62" name="椭圆 61"/>
          <p:cNvSpPr/>
          <p:nvPr/>
        </p:nvSpPr>
        <p:spPr>
          <a:xfrm>
            <a:off x="6735445" y="3086100"/>
            <a:ext cx="1670050" cy="16700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ea typeface="微软雅黑" panose="020B0503020204020204" pitchFamily="34" charset="-122"/>
            </a:endParaRPr>
          </a:p>
        </p:txBody>
      </p:sp>
      <p:sp>
        <p:nvSpPr>
          <p:cNvPr id="60" name="TextBox 53"/>
          <p:cNvSpPr txBox="1"/>
          <p:nvPr/>
        </p:nvSpPr>
        <p:spPr>
          <a:xfrm>
            <a:off x="6718935" y="3639820"/>
            <a:ext cx="1723390" cy="708025"/>
          </a:xfrm>
          <a:prstGeom prst="rect">
            <a:avLst/>
          </a:prstGeom>
          <a:noFill/>
        </p:spPr>
        <p:txBody>
          <a:bodyPr wrap="none" rtlCol="0">
            <a:spAutoFit/>
          </a:bodyPr>
          <a:lstStyle/>
          <a:p>
            <a:pPr algn="ctr"/>
            <a:r>
              <a:rPr lang="zh-CN" altLang="zh-CN" sz="2000" dirty="0"/>
              <a:t>题材多样化</a:t>
            </a:r>
            <a:endParaRPr lang="en-US" altLang="zh-CN" sz="2000" dirty="0"/>
          </a:p>
          <a:p>
            <a:pPr algn="ctr"/>
            <a:r>
              <a:rPr lang="zh-CN" altLang="en-US" sz="2000" dirty="0"/>
              <a:t>内容契合生活</a:t>
            </a:r>
            <a:endParaRPr lang="zh-CN" altLang="en-US" sz="2000" dirty="0"/>
          </a:p>
        </p:txBody>
      </p:sp>
      <p:sp>
        <p:nvSpPr>
          <p:cNvPr id="86" name="椭圆 85"/>
          <p:cNvSpPr/>
          <p:nvPr/>
        </p:nvSpPr>
        <p:spPr>
          <a:xfrm>
            <a:off x="6623050" y="2679700"/>
            <a:ext cx="796290" cy="796290"/>
          </a:xfrm>
          <a:prstGeom prst="ellipse">
            <a:avLst/>
          </a:prstGeom>
          <a:solidFill>
            <a:srgbClr val="005D6C"/>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ea typeface="微软雅黑" panose="020B0503020204020204" pitchFamily="34" charset="-122"/>
            </a:endParaRPr>
          </a:p>
        </p:txBody>
      </p:sp>
      <p:sp>
        <p:nvSpPr>
          <p:cNvPr id="89" name="Freeform 35"/>
          <p:cNvSpPr>
            <a:spLocks noEditPoints="1"/>
          </p:cNvSpPr>
          <p:nvPr/>
        </p:nvSpPr>
        <p:spPr bwMode="auto">
          <a:xfrm>
            <a:off x="6847840" y="2840355"/>
            <a:ext cx="362585" cy="392430"/>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ea typeface="微软雅黑" panose="020B0503020204020204" pitchFamily="34" charset="-122"/>
            </a:endParaRPr>
          </a:p>
        </p:txBody>
      </p:sp>
      <p:sp>
        <p:nvSpPr>
          <p:cNvPr id="56" name="同心圆 55"/>
          <p:cNvSpPr/>
          <p:nvPr/>
        </p:nvSpPr>
        <p:spPr>
          <a:xfrm>
            <a:off x="5182235" y="1164590"/>
            <a:ext cx="1725295" cy="163195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a typeface="微软雅黑" panose="020B0503020204020204" pitchFamily="34" charset="-122"/>
            </a:endParaRPr>
          </a:p>
        </p:txBody>
      </p:sp>
      <p:sp>
        <p:nvSpPr>
          <p:cNvPr id="57" name="椭圆 56"/>
          <p:cNvSpPr/>
          <p:nvPr/>
        </p:nvSpPr>
        <p:spPr>
          <a:xfrm>
            <a:off x="5219700" y="1200150"/>
            <a:ext cx="1649730" cy="156083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ea typeface="微软雅黑" panose="020B0503020204020204" pitchFamily="34" charset="-122"/>
            </a:endParaRPr>
          </a:p>
        </p:txBody>
      </p:sp>
      <p:sp>
        <p:nvSpPr>
          <p:cNvPr id="55" name="TextBox 48"/>
          <p:cNvSpPr txBox="1"/>
          <p:nvPr/>
        </p:nvSpPr>
        <p:spPr>
          <a:xfrm>
            <a:off x="5176520" y="1740535"/>
            <a:ext cx="1737360" cy="708025"/>
          </a:xfrm>
          <a:prstGeom prst="rect">
            <a:avLst/>
          </a:prstGeom>
          <a:noFill/>
        </p:spPr>
        <p:txBody>
          <a:bodyPr wrap="square" rtlCol="0">
            <a:spAutoFit/>
          </a:bodyPr>
          <a:lstStyle/>
          <a:p>
            <a:pPr algn="ctr"/>
            <a:r>
              <a:rPr lang="zh-CN" altLang="zh-CN" sz="2000" dirty="0"/>
              <a:t>多角度考虑</a:t>
            </a:r>
            <a:endParaRPr lang="en-US" altLang="zh-CN" sz="2000" dirty="0"/>
          </a:p>
          <a:p>
            <a:pPr algn="ctr"/>
            <a:r>
              <a:rPr lang="zh-CN" altLang="zh-CN" sz="2000" dirty="0"/>
              <a:t>资源结构设计</a:t>
            </a:r>
            <a:endParaRPr lang="zh-CN" altLang="en-US" b="1" dirty="0">
              <a:latin typeface="微软雅黑" panose="020B0503020204020204" pitchFamily="34" charset="-122"/>
              <a:ea typeface="微软雅黑" panose="020B0503020204020204" pitchFamily="34" charset="-122"/>
            </a:endParaRPr>
          </a:p>
        </p:txBody>
      </p:sp>
      <p:sp>
        <p:nvSpPr>
          <p:cNvPr id="85" name="椭圆 84"/>
          <p:cNvSpPr/>
          <p:nvPr/>
        </p:nvSpPr>
        <p:spPr>
          <a:xfrm>
            <a:off x="5208270" y="743585"/>
            <a:ext cx="790575" cy="748030"/>
          </a:xfrm>
          <a:prstGeom prst="ellipse">
            <a:avLst/>
          </a:prstGeom>
          <a:solidFill>
            <a:srgbClr val="005D6C"/>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ea typeface="微软雅黑" panose="020B0503020204020204" pitchFamily="34" charset="-122"/>
            </a:endParaRPr>
          </a:p>
        </p:txBody>
      </p:sp>
      <p:sp>
        <p:nvSpPr>
          <p:cNvPr id="90" name="Freeform 20"/>
          <p:cNvSpPr>
            <a:spLocks noEditPoints="1"/>
          </p:cNvSpPr>
          <p:nvPr/>
        </p:nvSpPr>
        <p:spPr bwMode="auto">
          <a:xfrm>
            <a:off x="5440680" y="858520"/>
            <a:ext cx="352425" cy="419735"/>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ea typeface="微软雅黑" panose="020B0503020204020204" pitchFamily="34" charset="-122"/>
            </a:endParaRPr>
          </a:p>
        </p:txBody>
      </p:sp>
      <p:sp>
        <p:nvSpPr>
          <p:cNvPr id="63" name="矩形 62"/>
          <p:cNvSpPr/>
          <p:nvPr/>
        </p:nvSpPr>
        <p:spPr>
          <a:xfrm>
            <a:off x="0" y="0"/>
            <a:ext cx="1968500"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D6C"/>
              </a:solidFill>
              <a:ea typeface="微软雅黑" panose="020B0503020204020204" pitchFamily="34" charset="-122"/>
            </a:endParaRPr>
          </a:p>
        </p:txBody>
      </p:sp>
      <p:cxnSp>
        <p:nvCxnSpPr>
          <p:cNvPr id="64" name="直接连接符 63"/>
          <p:cNvCxnSpPr/>
          <p:nvPr/>
        </p:nvCxnSpPr>
        <p:spPr>
          <a:xfrm>
            <a:off x="179232" y="163830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78516" y="101384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53832" y="2296405"/>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53832" y="2931985"/>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144"/>
          <p:cNvSpPr txBox="1"/>
          <p:nvPr/>
        </p:nvSpPr>
        <p:spPr>
          <a:xfrm>
            <a:off x="556751" y="1258959"/>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思路框架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176530" y="3176270"/>
            <a:ext cx="17907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1" name="矩形 70"/>
          <p:cNvSpPr/>
          <p:nvPr/>
        </p:nvSpPr>
        <p:spPr>
          <a:xfrm>
            <a:off x="190500" y="3211195"/>
            <a:ext cx="64135" cy="317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2" name="矩形 71"/>
          <p:cNvSpPr/>
          <p:nvPr/>
        </p:nvSpPr>
        <p:spPr>
          <a:xfrm>
            <a:off x="267970" y="3404870"/>
            <a:ext cx="48260" cy="123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3" name="TextBox 145"/>
          <p:cNvSpPr txBox="1"/>
          <p:nvPr/>
        </p:nvSpPr>
        <p:spPr>
          <a:xfrm>
            <a:off x="562179" y="1925494"/>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具体设计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4" name="TextBox 146"/>
          <p:cNvSpPr txBox="1"/>
          <p:nvPr/>
        </p:nvSpPr>
        <p:spPr>
          <a:xfrm>
            <a:off x="679691" y="2540010"/>
            <a:ext cx="87716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创新点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5" name="TextBox 147"/>
          <p:cNvSpPr txBox="1"/>
          <p:nvPr/>
        </p:nvSpPr>
        <p:spPr>
          <a:xfrm>
            <a:off x="556751" y="3210977"/>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设计建议</a:t>
            </a:r>
            <a:endParaRPr lang="zh-CN" altLang="en-US" dirty="0">
              <a:latin typeface="微软雅黑" panose="020B0503020204020204" pitchFamily="34" charset="-122"/>
              <a:ea typeface="微软雅黑" panose="020B0503020204020204" pitchFamily="34" charset="-122"/>
            </a:endParaRPr>
          </a:p>
        </p:txBody>
      </p:sp>
      <p:sp>
        <p:nvSpPr>
          <p:cNvPr id="76" name="TextBox 143"/>
          <p:cNvSpPr txBox="1"/>
          <p:nvPr/>
        </p:nvSpPr>
        <p:spPr>
          <a:xfrm>
            <a:off x="556751" y="643977"/>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研究内容</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8500" y="0"/>
            <a:ext cx="7175500" cy="596900"/>
          </a:xfrm>
          <a:prstGeom prst="rect">
            <a:avLst/>
          </a:prstGeom>
          <a:solidFill>
            <a:schemeClr val="bg1"/>
          </a:solidFill>
          <a:ln>
            <a:no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34"/>
          <p:cNvSpPr txBox="1"/>
          <p:nvPr/>
        </p:nvSpPr>
        <p:spPr>
          <a:xfrm>
            <a:off x="4167777" y="42902"/>
            <a:ext cx="1877437" cy="553998"/>
          </a:xfrm>
          <a:prstGeom prst="rect">
            <a:avLst/>
          </a:prstGeom>
          <a:noFill/>
        </p:spPr>
        <p:txBody>
          <a:bodyPr wrap="none" rtlCol="0">
            <a:spAutoFit/>
          </a:bodyPr>
          <a:lstStyle/>
          <a:p>
            <a:r>
              <a:rPr lang="zh-CN" altLang="en-US" sz="3000" b="1" spc="300" dirty="0">
                <a:latin typeface="微软雅黑" panose="020B0503020204020204" pitchFamily="34" charset="-122"/>
                <a:ea typeface="微软雅黑" panose="020B0503020204020204" pitchFamily="34" charset="-122"/>
              </a:rPr>
              <a:t>研究总结</a:t>
            </a:r>
            <a:endParaRPr lang="zh-CN" altLang="en-US" sz="3000" b="1" spc="300" dirty="0">
              <a:latin typeface="微软雅黑" panose="020B0503020204020204" pitchFamily="34" charset="-122"/>
              <a:ea typeface="微软雅黑" panose="020B0503020204020204" pitchFamily="34" charset="-122"/>
            </a:endParaRPr>
          </a:p>
        </p:txBody>
      </p:sp>
      <p:sp>
        <p:nvSpPr>
          <p:cNvPr id="63" name="矩形 62"/>
          <p:cNvSpPr/>
          <p:nvPr/>
        </p:nvSpPr>
        <p:spPr>
          <a:xfrm>
            <a:off x="0" y="0"/>
            <a:ext cx="1968500"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D6C"/>
              </a:solidFill>
              <a:ea typeface="微软雅黑" panose="020B0503020204020204" pitchFamily="34" charset="-122"/>
            </a:endParaRPr>
          </a:p>
        </p:txBody>
      </p:sp>
      <p:cxnSp>
        <p:nvCxnSpPr>
          <p:cNvPr id="64" name="直接连接符 63"/>
          <p:cNvCxnSpPr/>
          <p:nvPr/>
        </p:nvCxnSpPr>
        <p:spPr>
          <a:xfrm>
            <a:off x="179232" y="163830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78516" y="101384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53832" y="2296405"/>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53832" y="2931985"/>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144"/>
          <p:cNvSpPr txBox="1"/>
          <p:nvPr/>
        </p:nvSpPr>
        <p:spPr>
          <a:xfrm>
            <a:off x="556751" y="1258959"/>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思路框架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176530" y="3176270"/>
            <a:ext cx="17907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1" name="矩形 70"/>
          <p:cNvSpPr/>
          <p:nvPr/>
        </p:nvSpPr>
        <p:spPr>
          <a:xfrm>
            <a:off x="190500" y="3211195"/>
            <a:ext cx="64135" cy="317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2" name="矩形 71"/>
          <p:cNvSpPr/>
          <p:nvPr/>
        </p:nvSpPr>
        <p:spPr>
          <a:xfrm>
            <a:off x="267970" y="3404870"/>
            <a:ext cx="48260" cy="123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3" name="TextBox 145"/>
          <p:cNvSpPr txBox="1"/>
          <p:nvPr/>
        </p:nvSpPr>
        <p:spPr>
          <a:xfrm>
            <a:off x="562179" y="1925494"/>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具体设计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4" name="TextBox 146"/>
          <p:cNvSpPr txBox="1"/>
          <p:nvPr/>
        </p:nvSpPr>
        <p:spPr>
          <a:xfrm>
            <a:off x="679691" y="2540010"/>
            <a:ext cx="87716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创新点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5" name="TextBox 147"/>
          <p:cNvSpPr txBox="1"/>
          <p:nvPr/>
        </p:nvSpPr>
        <p:spPr>
          <a:xfrm>
            <a:off x="556751" y="3210977"/>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设计建议</a:t>
            </a:r>
            <a:endParaRPr lang="zh-CN" altLang="en-US" dirty="0">
              <a:latin typeface="微软雅黑" panose="020B0503020204020204" pitchFamily="34" charset="-122"/>
              <a:ea typeface="微软雅黑" panose="020B0503020204020204" pitchFamily="34" charset="-122"/>
            </a:endParaRPr>
          </a:p>
        </p:txBody>
      </p:sp>
      <p:sp>
        <p:nvSpPr>
          <p:cNvPr id="76" name="TextBox 143"/>
          <p:cNvSpPr txBox="1"/>
          <p:nvPr/>
        </p:nvSpPr>
        <p:spPr>
          <a:xfrm>
            <a:off x="556751" y="643977"/>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研究内容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7" name="TextBox 170"/>
          <p:cNvSpPr txBox="1"/>
          <p:nvPr/>
        </p:nvSpPr>
        <p:spPr>
          <a:xfrm>
            <a:off x="2365109" y="1096302"/>
            <a:ext cx="6295891" cy="1198880"/>
          </a:xfrm>
          <a:prstGeom prst="rect">
            <a:avLst/>
          </a:prstGeom>
          <a:noFill/>
        </p:spPr>
        <p:txBody>
          <a:bodyPr wrap="square" rtlCol="0">
            <a:spAutoFit/>
          </a:bodyPr>
          <a:lstStyle/>
          <a:p>
            <a:pPr algn="just"/>
            <a:r>
              <a:rPr lang="en-US" altLang="zh-CN" sz="1200" dirty="0"/>
              <a:t> </a:t>
            </a:r>
            <a:r>
              <a:rPr lang="en-US" altLang="zh-CN" dirty="0">
                <a:latin typeface="+mn-ea"/>
              </a:rPr>
              <a:t>    </a:t>
            </a:r>
            <a:r>
              <a:rPr lang="zh-CN" altLang="zh-CN" dirty="0">
                <a:latin typeface="+mn-ea"/>
              </a:rPr>
              <a:t>相信随着时代进一步发展，数码资源在对外汉语教学中的使用比重将会越来越大，直至改变教学方式，最后成功过渡到，与前沿科学技术完美结合的汉语教学未来，为汉语学习开辟一条新道路。</a:t>
            </a:r>
            <a:endParaRPr lang="zh-CN" altLang="zh-CN" dirty="0">
              <a:latin typeface="+mn-ea"/>
            </a:endParaRPr>
          </a:p>
        </p:txBody>
      </p:sp>
      <p:sp>
        <p:nvSpPr>
          <p:cNvPr id="81" name="同心圆 80"/>
          <p:cNvSpPr/>
          <p:nvPr/>
        </p:nvSpPr>
        <p:spPr>
          <a:xfrm>
            <a:off x="7926070" y="2991485"/>
            <a:ext cx="843915" cy="84391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82" name="椭圆 81"/>
          <p:cNvSpPr/>
          <p:nvPr/>
        </p:nvSpPr>
        <p:spPr>
          <a:xfrm>
            <a:off x="7944485" y="3009900"/>
            <a:ext cx="807085" cy="8070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80" name="TextBox 89"/>
          <p:cNvSpPr txBox="1"/>
          <p:nvPr/>
        </p:nvSpPr>
        <p:spPr>
          <a:xfrm>
            <a:off x="7896860" y="3270885"/>
            <a:ext cx="902970" cy="307975"/>
          </a:xfrm>
          <a:prstGeom prst="rect">
            <a:avLst/>
          </a:prstGeom>
          <a:noFill/>
        </p:spPr>
        <p:txBody>
          <a:bodyPr wrap="none" rtlCol="0">
            <a:spAutoFit/>
          </a:bodyPr>
          <a:lstStyle/>
          <a:p>
            <a:r>
              <a:rPr lang="zh-CN" altLang="en-US" sz="1400" b="1" dirty="0">
                <a:latin typeface="微软雅黑" panose="020B0503020204020204" pitchFamily="34" charset="-122"/>
                <a:ea typeface="微软雅黑" panose="020B0503020204020204" pitchFamily="34" charset="-122"/>
              </a:rPr>
              <a:t>试行优化</a:t>
            </a:r>
            <a:endParaRPr lang="zh-CN" altLang="en-US" sz="1400" b="1" dirty="0">
              <a:latin typeface="微软雅黑" panose="020B0503020204020204" pitchFamily="34" charset="-122"/>
              <a:ea typeface="微软雅黑" panose="020B0503020204020204" pitchFamily="34" charset="-122"/>
            </a:endParaRPr>
          </a:p>
        </p:txBody>
      </p:sp>
      <p:sp>
        <p:nvSpPr>
          <p:cNvPr id="94" name="同心圆 93"/>
          <p:cNvSpPr/>
          <p:nvPr/>
        </p:nvSpPr>
        <p:spPr>
          <a:xfrm>
            <a:off x="2322195" y="2991485"/>
            <a:ext cx="843915" cy="84391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95" name="椭圆 94"/>
          <p:cNvSpPr/>
          <p:nvPr/>
        </p:nvSpPr>
        <p:spPr>
          <a:xfrm>
            <a:off x="2340610" y="3009900"/>
            <a:ext cx="807085" cy="8070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93" name="TextBox 95"/>
          <p:cNvSpPr txBox="1"/>
          <p:nvPr/>
        </p:nvSpPr>
        <p:spPr>
          <a:xfrm>
            <a:off x="2289810" y="3296920"/>
            <a:ext cx="902970" cy="307975"/>
          </a:xfrm>
          <a:prstGeom prst="rect">
            <a:avLst/>
          </a:prstGeom>
          <a:noFill/>
        </p:spPr>
        <p:txBody>
          <a:bodyPr wrap="none" rtlCol="0">
            <a:spAutoFit/>
          </a:bodyPr>
          <a:lstStyle/>
          <a:p>
            <a:r>
              <a:rPr lang="zh-CN" altLang="en-US" sz="1400" b="1" dirty="0">
                <a:latin typeface="微软雅黑" panose="020B0503020204020204" pitchFamily="34" charset="-122"/>
                <a:ea typeface="微软雅黑" panose="020B0503020204020204" pitchFamily="34" charset="-122"/>
              </a:rPr>
              <a:t>技术支持</a:t>
            </a:r>
            <a:endParaRPr lang="zh-CN" altLang="en-US" sz="1400" b="1" dirty="0">
              <a:latin typeface="微软雅黑" panose="020B0503020204020204" pitchFamily="34" charset="-122"/>
              <a:ea typeface="微软雅黑" panose="020B0503020204020204" pitchFamily="34" charset="-122"/>
            </a:endParaRPr>
          </a:p>
        </p:txBody>
      </p:sp>
      <p:sp>
        <p:nvSpPr>
          <p:cNvPr id="99" name="同心圆 98"/>
          <p:cNvSpPr/>
          <p:nvPr/>
        </p:nvSpPr>
        <p:spPr>
          <a:xfrm>
            <a:off x="6470650" y="2993390"/>
            <a:ext cx="1173480" cy="117348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100" name="椭圆 99"/>
          <p:cNvSpPr/>
          <p:nvPr/>
        </p:nvSpPr>
        <p:spPr>
          <a:xfrm>
            <a:off x="6496050" y="3018790"/>
            <a:ext cx="1122045" cy="112204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98" name="TextBox 100"/>
          <p:cNvSpPr txBox="1"/>
          <p:nvPr/>
        </p:nvSpPr>
        <p:spPr>
          <a:xfrm>
            <a:off x="6510020" y="3450590"/>
            <a:ext cx="1108075" cy="369570"/>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资源制作</a:t>
            </a:r>
            <a:endParaRPr lang="zh-CN" altLang="en-US" b="1" dirty="0">
              <a:latin typeface="微软雅黑" panose="020B0503020204020204" pitchFamily="34" charset="-122"/>
              <a:ea typeface="微软雅黑" panose="020B0503020204020204" pitchFamily="34" charset="-122"/>
            </a:endParaRPr>
          </a:p>
        </p:txBody>
      </p:sp>
      <p:sp>
        <p:nvSpPr>
          <p:cNvPr id="104" name="同心圆 103"/>
          <p:cNvSpPr/>
          <p:nvPr/>
        </p:nvSpPr>
        <p:spPr>
          <a:xfrm>
            <a:off x="3359785" y="2992120"/>
            <a:ext cx="1173480" cy="117348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105" name="椭圆 104"/>
          <p:cNvSpPr/>
          <p:nvPr/>
        </p:nvSpPr>
        <p:spPr>
          <a:xfrm>
            <a:off x="3385185" y="3017520"/>
            <a:ext cx="1122045" cy="112204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103" name="TextBox 105"/>
          <p:cNvSpPr txBox="1"/>
          <p:nvPr/>
        </p:nvSpPr>
        <p:spPr>
          <a:xfrm>
            <a:off x="3374390" y="3448050"/>
            <a:ext cx="1108075" cy="369570"/>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内容设计</a:t>
            </a:r>
            <a:endParaRPr lang="zh-CN" altLang="en-US" b="1" dirty="0">
              <a:latin typeface="微软雅黑" panose="020B0503020204020204" pitchFamily="34" charset="-122"/>
              <a:ea typeface="微软雅黑" panose="020B0503020204020204" pitchFamily="34" charset="-122"/>
            </a:endParaRPr>
          </a:p>
        </p:txBody>
      </p:sp>
      <p:sp>
        <p:nvSpPr>
          <p:cNvPr id="109" name="同心圆 108"/>
          <p:cNvSpPr/>
          <p:nvPr/>
        </p:nvSpPr>
        <p:spPr>
          <a:xfrm>
            <a:off x="4743450" y="2991485"/>
            <a:ext cx="1533525" cy="153352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110" name="椭圆 109"/>
          <p:cNvSpPr/>
          <p:nvPr/>
        </p:nvSpPr>
        <p:spPr>
          <a:xfrm>
            <a:off x="4777105" y="3025140"/>
            <a:ext cx="1466850" cy="14668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a typeface="微软雅黑" panose="020B0503020204020204" pitchFamily="34" charset="-122"/>
            </a:endParaRPr>
          </a:p>
        </p:txBody>
      </p:sp>
      <p:sp>
        <p:nvSpPr>
          <p:cNvPr id="108" name="TextBox 110"/>
          <p:cNvSpPr txBox="1"/>
          <p:nvPr/>
        </p:nvSpPr>
        <p:spPr>
          <a:xfrm>
            <a:off x="4959350" y="3578225"/>
            <a:ext cx="1108075" cy="369570"/>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团队运行</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6550" y="231775"/>
            <a:ext cx="8556625" cy="4911725"/>
          </a:xfrm>
          <a:prstGeom prst="rect">
            <a:avLst/>
          </a:prstGeom>
          <a:noFill/>
        </p:spPr>
        <p:txBody>
          <a:bodyPr wrap="square" rtlCol="0">
            <a:noAutofit/>
          </a:bodyPr>
          <a:lstStyle/>
          <a:p>
            <a:r>
              <a:rPr lang="zh-CN" altLang="en-US" sz="1400"/>
              <a:t>参考文献</a:t>
            </a:r>
            <a:endParaRPr lang="zh-CN" altLang="en-US" sz="1400"/>
          </a:p>
          <a:p>
            <a:r>
              <a:rPr lang="zh-CN" altLang="en-US" sz="1400"/>
              <a:t>[1]刘珣.对外汉语教育学引论.北京:北京语言大学出版社,2000(2017.8重印).</a:t>
            </a:r>
            <a:endParaRPr lang="zh-CN" altLang="en-US" sz="1400"/>
          </a:p>
          <a:p>
            <a:r>
              <a:rPr lang="zh-CN" altLang="en-US" sz="1400"/>
              <a:t>[2]李泉.对外汉语教材通论.北京:商务印书馆,2012.</a:t>
            </a:r>
            <a:endParaRPr lang="zh-CN" altLang="en-US" sz="1400"/>
          </a:p>
          <a:p>
            <a:r>
              <a:rPr lang="zh-CN" altLang="en-US" sz="1400"/>
              <a:t>[3]吕必松.汉语和汉语作为第二语言教学.北京:北京大学出版社,2007.</a:t>
            </a:r>
            <a:endParaRPr lang="zh-CN" altLang="en-US" sz="1400"/>
          </a:p>
          <a:p>
            <a:r>
              <a:rPr lang="zh-CN" altLang="en-US" sz="1400"/>
              <a:t>[4]加涅.学习的条件与教学论.上海:华东师范大学出版社,2001.</a:t>
            </a:r>
            <a:endParaRPr lang="zh-CN" altLang="en-US" sz="1400"/>
          </a:p>
          <a:p>
            <a:r>
              <a:rPr lang="zh-CN" altLang="en-US" sz="1400"/>
              <a:t>[5]李泉.论对外汉语教材的趣味性.中国对外汉语教学学会第七次学术讨论文论文选.人民教育出版社,2002.</a:t>
            </a:r>
            <a:endParaRPr lang="zh-CN" altLang="en-US" sz="1400"/>
          </a:p>
          <a:p>
            <a:r>
              <a:rPr lang="zh-CN" altLang="en-US" sz="1400"/>
              <a:t>[6]余胜泉,王阿习.“互联网+教育”的变革路径.中国电化教育,2016(10):1-9.</a:t>
            </a:r>
            <a:endParaRPr lang="zh-CN" altLang="en-US" sz="1400"/>
          </a:p>
          <a:p>
            <a:r>
              <a:rPr lang="zh-CN" altLang="en-US" sz="1400"/>
              <a:t>[7]罗庆铭,王燕燕,闵玉.新版新加坡小学华文教材汉字编写模式.华文教学与研究，2017(03):71-78.</a:t>
            </a:r>
            <a:endParaRPr lang="zh-CN" altLang="en-US" sz="1400"/>
          </a:p>
          <a:p>
            <a:r>
              <a:rPr lang="zh-CN" altLang="en-US" sz="1400"/>
              <a:t>[9]黄荣怀,张振虹,陈庚,徐琤.网上学习真的发生了吗？——跨文化背景下中英网上学习的比较研究.开放教育研究,2007.</a:t>
            </a:r>
            <a:endParaRPr lang="zh-CN" altLang="en-US" sz="1400"/>
          </a:p>
          <a:p>
            <a:r>
              <a:rPr lang="zh-CN" altLang="en-US" sz="1400"/>
              <a:t>[11]刘洋.基于心流体验的游戏化教学模式设计实证研究.东北师范大学,2019.</a:t>
            </a:r>
            <a:endParaRPr lang="zh-CN" altLang="en-US" sz="1400"/>
          </a:p>
          <a:p>
            <a:r>
              <a:rPr lang="zh-CN" altLang="en-US" sz="1400"/>
              <a:t>[12]倪开.对外汉语教材配套数码资源研究.浙江科技学院,2019.</a:t>
            </a:r>
            <a:endParaRPr lang="zh-CN" altLang="en-US" sz="1400"/>
          </a:p>
          <a:p>
            <a:r>
              <a:rPr lang="zh-CN" altLang="en-US" sz="1400"/>
              <a:t>[13]王舒,殷悦,王婷,罗俊龙.学习情境下的心流体验[J].教育生物学杂志,2021,9(01):59-64.</a:t>
            </a:r>
            <a:endParaRPr lang="zh-CN" altLang="en-US" sz="1400"/>
          </a:p>
          <a:p>
            <a:r>
              <a:rPr lang="zh-CN" altLang="en-US" sz="1400"/>
              <a:t>[14]郑金凤.对哥斯达黎加中学现行汉语教材的对比分析.兰州大学,2019.</a:t>
            </a:r>
            <a:endParaRPr lang="zh-CN" altLang="en-US" sz="1400"/>
          </a:p>
          <a:p>
            <a:r>
              <a:rPr lang="zh-CN" altLang="en-US" sz="1400"/>
              <a:t>[15]李颖颖.《快乐汉语》（西语版）在秘鲁三所中学的使用情况及教学策略研究.广东外语外贸大学,2017.</a:t>
            </a:r>
            <a:endParaRPr lang="zh-CN" altLang="en-US" sz="1400"/>
          </a:p>
          <a:p>
            <a:r>
              <a:rPr lang="zh-CN" altLang="en-US" sz="1400"/>
              <a:t>[16]刘梦.新加坡华文教材《小学华文》与《欢乐伙伴》教学用书对比研究.暨南大学,2018.</a:t>
            </a:r>
            <a:endParaRPr lang="zh-CN" altLang="en-US" sz="1400"/>
          </a:p>
          <a:p>
            <a:r>
              <a:rPr lang="zh-CN" altLang="en-US" sz="1400"/>
              <a:t>[17]郭晓玲.汉语教材配套教学资源包建设研究[D].暨南大学,2020.DOI:10.27167/d.cnki.gjinu.2020.000395.</a:t>
            </a:r>
            <a:endParaRPr lang="zh-CN" altLang="en-US" sz="1400"/>
          </a:p>
          <a:p>
            <a:r>
              <a:rPr lang="zh-CN" altLang="en-US" sz="1400"/>
              <a:t>[18]吴志山.定制式数字化汉语教材辅助分析与重组方法研究[D].北京语言大学,2009.</a:t>
            </a:r>
            <a:endParaRPr lang="zh-CN" altLang="en-US" sz="1400"/>
          </a:p>
          <a:p>
            <a:r>
              <a:rPr lang="zh-CN" altLang="en-US" sz="1400"/>
              <a:t>[19]祝安.多媒体技术对外汉语教材的作用及发展对策研究[J].吉林广播电视大学学报,2020(07):5-6.</a:t>
            </a:r>
            <a:endParaRPr lang="zh-CN" altLang="en-US" sz="1400"/>
          </a:p>
          <a:p>
            <a:r>
              <a:rPr lang="zh-CN" altLang="en-US" sz="1400"/>
              <a:t>[20]《中文》（修订版）教材介绍.中国华文教育网.http://www.hwjyw.com/textbooks/introduction/zhongwen.shtml</a:t>
            </a:r>
            <a:endParaRPr lang="zh-CN" altLang="en-US" sz="1400"/>
          </a:p>
          <a:p>
            <a:endParaRPr lang="zh-CN" altLang="en-US" sz="1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6550" y="231775"/>
            <a:ext cx="8556625" cy="4911725"/>
          </a:xfrm>
          <a:prstGeom prst="rect">
            <a:avLst/>
          </a:prstGeom>
          <a:noFill/>
        </p:spPr>
        <p:txBody>
          <a:bodyPr wrap="square" rtlCol="0">
            <a:noAutofit/>
          </a:bodyPr>
          <a:lstStyle/>
          <a:p>
            <a:r>
              <a:rPr lang="zh-CN" altLang="en-US" sz="1400"/>
              <a:t>参考文献</a:t>
            </a:r>
            <a:endParaRPr lang="zh-CN" altLang="en-US" sz="1400"/>
          </a:p>
          <a:p>
            <a:r>
              <a:rPr lang="zh-CN" altLang="en-US" sz="1400">
                <a:sym typeface="+mn-ea"/>
              </a:rPr>
              <a:t>[21]Yang Gong,Chun Lai,Xuesong Gao. The Teaching and Learning of Chinese as a Second or Foreign Language: The Current Situation and Future Directions[J]. Frontiers of Education in China,2020,15(1).</a:t>
            </a:r>
            <a:endParaRPr lang="zh-CN" altLang="en-US" sz="1400"/>
          </a:p>
          <a:p>
            <a:r>
              <a:rPr lang="zh-CN" altLang="en-US" sz="1400">
                <a:sym typeface="+mn-ea"/>
              </a:rPr>
              <a:t>[22]Stephen Jacqueline S.,Rockinson Szapkiw Amanda J.,Dubay Chelsie. Persistence Model of Non-traditional Online Learners: Self-Efficacy, Self-Regulation, and Self-Direction[J]. American Journal of Distance Education,2020,34(4).</a:t>
            </a:r>
            <a:endParaRPr lang="zh-CN" altLang="en-US" sz="1400"/>
          </a:p>
          <a:p>
            <a:r>
              <a:rPr lang="zh-CN" altLang="en-US" sz="1400">
                <a:sym typeface="+mn-ea"/>
              </a:rPr>
              <a:t>[23]Guest Editorial: Managing Cognitive Load in Technology-Based Learning Environments [J] . Journal of Educational Technology ＆ Society . 2015 (4).</a:t>
            </a:r>
            <a:endParaRPr lang="zh-CN" altLang="en-US" sz="1400"/>
          </a:p>
          <a:p>
            <a:r>
              <a:rPr lang="zh-CN" altLang="en-US" sz="1400">
                <a:sym typeface="+mn-ea"/>
              </a:rPr>
              <a:t>[24]Duygu Mutlu-Bayraktar,Veysel Cosgun,Tugba Altan. Cognitive load in multimedia learning environments: A systematic review[J]. Computers &amp; Education,2019,141(C).</a:t>
            </a:r>
            <a:endParaRPr lang="zh-CN" altLang="en-US" sz="1400"/>
          </a:p>
          <a:p>
            <a:r>
              <a:rPr lang="zh-CN" altLang="en-US" sz="1400">
                <a:sym typeface="+mn-ea"/>
              </a:rPr>
              <a:t>[25]Müller Fabian Alexander,Wulf Torsten. Blended learning environments and learning outcomes: The mediating role of flow experience[J]. The International Journal of Management Education,2022,20(3).</a:t>
            </a:r>
            <a:endParaRPr lang="zh-CN" altLang="en-US" sz="1400"/>
          </a:p>
          <a:p>
            <a:r>
              <a:rPr lang="zh-CN" altLang="en-US" sz="1400">
                <a:sym typeface="+mn-ea"/>
              </a:rPr>
              <a:t>[26]Oliveira Wilk,Hamari Juho,Joaquim Sivaldo,Toda Armando M.,Palomino Paula T.,Vassileva Julita,Isotani Seiji. The effects of personalized gamification on students’ flow experience, motivation, and enjoyment[J]. Smart Learning Environments,2022,9(1).</a:t>
            </a:r>
            <a:endParaRPr lang="zh-CN" altLang="en-US" sz="1400"/>
          </a:p>
          <a:p>
            <a:r>
              <a:rPr lang="zh-CN" altLang="en-US" sz="1400">
                <a:sym typeface="+mn-ea"/>
              </a:rPr>
              <a:t>[27]Armstrong Emily,Gapany Dorothy,Maypilama Ḻäwurrpa,Bukulatjpi YuŊgirrŊa,Fasoli Lyn,Ireland Sarah,Lowell Anne. Räl-manapanmirr ga dhä-manapanmirr - Collaborating and connecting: Creating an educational process and multimedia resources to facilitate intercultural communication.[J]. International journal of speech-language pathology,2022.</a:t>
            </a:r>
            <a:endParaRPr lang="zh-CN" altLang="en-US" sz="1400">
              <a:sym typeface="+mn-ea"/>
            </a:endParaRPr>
          </a:p>
          <a:p>
            <a:endParaRPr lang="zh-CN" altLang="en-US" sz="1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747813" y="846408"/>
            <a:ext cx="2256821" cy="2256821"/>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40" name="椭圆 39"/>
          <p:cNvSpPr/>
          <p:nvPr/>
        </p:nvSpPr>
        <p:spPr>
          <a:xfrm>
            <a:off x="1021197" y="3291201"/>
            <a:ext cx="677676" cy="677676"/>
          </a:xfrm>
          <a:prstGeom prst="ellipse">
            <a:avLst/>
          </a:prstGeom>
          <a:solidFill>
            <a:srgbClr val="005D6C"/>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41" name="椭圆 40"/>
          <p:cNvSpPr/>
          <p:nvPr/>
        </p:nvSpPr>
        <p:spPr>
          <a:xfrm>
            <a:off x="1898898" y="507680"/>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grpSp>
        <p:nvGrpSpPr>
          <p:cNvPr id="42" name="组合 4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64" name="椭圆 6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65" name="组合 64"/>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69" name="组合 68"/>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72" name="组合 71"/>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75" name="椭圆 74"/>
          <p:cNvSpPr/>
          <p:nvPr/>
        </p:nvSpPr>
        <p:spPr>
          <a:xfrm>
            <a:off x="4534785" y="1054817"/>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76" name="椭圆 75"/>
          <p:cNvSpPr/>
          <p:nvPr/>
        </p:nvSpPr>
        <p:spPr>
          <a:xfrm>
            <a:off x="4549298" y="4510926"/>
            <a:ext cx="137389" cy="137389"/>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77" name="组合 76"/>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81" name="TextBox 80"/>
          <p:cNvSpPr txBox="1"/>
          <p:nvPr/>
        </p:nvSpPr>
        <p:spPr>
          <a:xfrm>
            <a:off x="1905986" y="1495380"/>
            <a:ext cx="1905119" cy="1015663"/>
          </a:xfrm>
          <a:prstGeom prst="rect">
            <a:avLst/>
          </a:prstGeom>
          <a:noFill/>
          <a:effectLst/>
        </p:spPr>
        <p:txBody>
          <a:bodyPr wrap="square" rtlCol="0">
            <a:spAutoFit/>
          </a:bodyPr>
          <a:lstStyle/>
          <a:p>
            <a:pPr algn="dist"/>
            <a:r>
              <a:rPr lang="zh-CN" altLang="en-US" sz="6000" b="1" kern="0" dirty="0">
                <a:solidFill>
                  <a:srgbClr val="414455"/>
                </a:solidFill>
                <a:latin typeface="微软雅黑" panose="020B0503020204020204" pitchFamily="34" charset="-122"/>
                <a:ea typeface="微软雅黑" panose="020B0503020204020204" pitchFamily="34" charset="-122"/>
              </a:rPr>
              <a:t>谢谢</a:t>
            </a:r>
            <a:endParaRPr lang="zh-CN" altLang="en-US" sz="6000" b="1" kern="0" dirty="0">
              <a:solidFill>
                <a:srgbClr val="414455"/>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4" descr="F:\0PPT素材\背景及图片\白麻子.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直接连接符 9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646880" y="242192"/>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106" name="TextBox 105"/>
          <p:cNvSpPr txBox="1"/>
          <p:nvPr/>
        </p:nvSpPr>
        <p:spPr>
          <a:xfrm>
            <a:off x="908957" y="206330"/>
            <a:ext cx="1069524" cy="400110"/>
          </a:xfrm>
          <a:prstGeom prst="rect">
            <a:avLst/>
          </a:prstGeom>
          <a:noFill/>
        </p:spPr>
        <p:txBody>
          <a:bodyPr wrap="none" rtlCol="0">
            <a:spAutoFit/>
          </a:bodyPr>
          <a:lstStyle/>
          <a:p>
            <a:r>
              <a:rPr lang="zh-CN" altLang="en-US" sz="2000" spc="300" dirty="0">
                <a:latin typeface="微软雅黑" panose="020B0503020204020204" pitchFamily="34" charset="-122"/>
                <a:ea typeface="微软雅黑" panose="020B0503020204020204" pitchFamily="34" charset="-122"/>
              </a:rPr>
              <a:t>主目录</a:t>
            </a:r>
            <a:endParaRPr lang="zh-CN" altLang="en-US" sz="2000" spc="300" dirty="0">
              <a:latin typeface="微软雅黑" panose="020B0503020204020204" pitchFamily="34" charset="-122"/>
              <a:ea typeface="微软雅黑" panose="020B0503020204020204" pitchFamily="34" charset="-122"/>
            </a:endParaRPr>
          </a:p>
        </p:txBody>
      </p:sp>
      <p:sp>
        <p:nvSpPr>
          <p:cNvPr id="107" name="TextBox 106"/>
          <p:cNvSpPr txBox="1"/>
          <p:nvPr/>
        </p:nvSpPr>
        <p:spPr>
          <a:xfrm>
            <a:off x="2160085" y="267886"/>
            <a:ext cx="1284647"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CONTENTS</a:t>
            </a:r>
            <a:endParaRPr lang="zh-CN" altLang="en-US" sz="1600" dirty="0">
              <a:latin typeface="微软雅黑" panose="020B0503020204020204" pitchFamily="34" charset="-122"/>
              <a:ea typeface="微软雅黑" panose="020B0503020204020204" pitchFamily="34" charset="-122"/>
            </a:endParaRPr>
          </a:p>
        </p:txBody>
      </p:sp>
      <p:cxnSp>
        <p:nvCxnSpPr>
          <p:cNvPr id="108" name="直接连接符 107"/>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任意多边形 34"/>
          <p:cNvSpPr/>
          <p:nvPr/>
        </p:nvSpPr>
        <p:spPr>
          <a:xfrm>
            <a:off x="1741714" y="2220686"/>
            <a:ext cx="5660572" cy="1204692"/>
          </a:xfrm>
          <a:custGeom>
            <a:avLst/>
            <a:gdLst>
              <a:gd name="connsiteX0" fmla="*/ 0 w 5660572"/>
              <a:gd name="connsiteY0" fmla="*/ 14514 h 1204692"/>
              <a:gd name="connsiteX1" fmla="*/ 1407886 w 5660572"/>
              <a:gd name="connsiteY1" fmla="*/ 1204685 h 1204692"/>
              <a:gd name="connsiteX2" fmla="*/ 2815772 w 5660572"/>
              <a:gd name="connsiteY2" fmla="*/ 0 h 1204692"/>
              <a:gd name="connsiteX3" fmla="*/ 4267200 w 5660572"/>
              <a:gd name="connsiteY3" fmla="*/ 1204685 h 1204692"/>
              <a:gd name="connsiteX4" fmla="*/ 5660572 w 5660572"/>
              <a:gd name="connsiteY4" fmla="*/ 0 h 120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572" h="1204692">
                <a:moveTo>
                  <a:pt x="0" y="14514"/>
                </a:moveTo>
                <a:cubicBezTo>
                  <a:pt x="469295" y="610809"/>
                  <a:pt x="938591" y="1207104"/>
                  <a:pt x="1407886" y="1204685"/>
                </a:cubicBezTo>
                <a:cubicBezTo>
                  <a:pt x="1877181" y="1202266"/>
                  <a:pt x="2339220" y="0"/>
                  <a:pt x="2815772" y="0"/>
                </a:cubicBezTo>
                <a:cubicBezTo>
                  <a:pt x="3292324" y="0"/>
                  <a:pt x="3793067" y="1204685"/>
                  <a:pt x="4267200" y="1204685"/>
                </a:cubicBezTo>
                <a:cubicBezTo>
                  <a:pt x="4741333" y="1204685"/>
                  <a:pt x="5411410" y="152400"/>
                  <a:pt x="5660572" y="0"/>
                </a:cubicBezTo>
              </a:path>
            </a:pathLst>
          </a:cu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nvGrpSpPr>
          <p:cNvPr id="10" name="组合 9"/>
          <p:cNvGrpSpPr/>
          <p:nvPr/>
        </p:nvGrpSpPr>
        <p:grpSpPr>
          <a:xfrm>
            <a:off x="1180871" y="1661152"/>
            <a:ext cx="1139038" cy="1139038"/>
            <a:chOff x="1180871" y="1661152"/>
            <a:chExt cx="1139038" cy="1139038"/>
          </a:xfrm>
        </p:grpSpPr>
        <p:grpSp>
          <p:nvGrpSpPr>
            <p:cNvPr id="110" name="组合 109"/>
            <p:cNvGrpSpPr/>
            <p:nvPr/>
          </p:nvGrpSpPr>
          <p:grpSpPr>
            <a:xfrm>
              <a:off x="1180871" y="1661152"/>
              <a:ext cx="1139038" cy="1139038"/>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grpSp>
        <p:sp>
          <p:nvSpPr>
            <p:cNvPr id="134" name="TextBox 133"/>
            <p:cNvSpPr txBox="1"/>
            <p:nvPr/>
          </p:nvSpPr>
          <p:spPr>
            <a:xfrm>
              <a:off x="1459284" y="1876728"/>
              <a:ext cx="582211" cy="707886"/>
            </a:xfrm>
            <a:prstGeom prst="rect">
              <a:avLst/>
            </a:prstGeom>
            <a:noFill/>
          </p:spPr>
          <p:txBody>
            <a:bodyPr wrap="none" rtlCol="0">
              <a:spAutoFit/>
            </a:bodyPr>
            <a:lstStyle/>
            <a:p>
              <a:r>
                <a:rPr lang="en-US" altLang="zh-CN" sz="4000" dirty="0">
                  <a:solidFill>
                    <a:srgbClr val="005D6C"/>
                  </a:solidFill>
                  <a:latin typeface="Watford DB" pitchFamily="2" charset="0"/>
                  <a:ea typeface="微软雅黑" panose="020B0503020204020204" pitchFamily="34" charset="-122"/>
                </a:rPr>
                <a:t>1</a:t>
              </a:r>
              <a:endParaRPr lang="zh-CN" altLang="en-US" sz="4000" dirty="0">
                <a:solidFill>
                  <a:srgbClr val="005D6C"/>
                </a:solidFill>
                <a:latin typeface="Watford DB" pitchFamily="2" charset="0"/>
                <a:ea typeface="微软雅黑" panose="020B0503020204020204" pitchFamily="34" charset="-122"/>
              </a:endParaRPr>
            </a:p>
          </p:txBody>
        </p:sp>
      </p:grpSp>
      <p:grpSp>
        <p:nvGrpSpPr>
          <p:cNvPr id="30" name="组合 29"/>
          <p:cNvGrpSpPr/>
          <p:nvPr/>
        </p:nvGrpSpPr>
        <p:grpSpPr>
          <a:xfrm>
            <a:off x="2591676" y="2836786"/>
            <a:ext cx="1139038" cy="1139038"/>
            <a:chOff x="2591676" y="2836786"/>
            <a:chExt cx="1139038" cy="1139038"/>
          </a:xfrm>
        </p:grpSpPr>
        <p:grpSp>
          <p:nvGrpSpPr>
            <p:cNvPr id="120" name="组合 119"/>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123" name="椭圆 1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grpSp>
        <p:sp>
          <p:nvSpPr>
            <p:cNvPr id="135" name="TextBox 134"/>
            <p:cNvSpPr txBox="1"/>
            <p:nvPr/>
          </p:nvSpPr>
          <p:spPr>
            <a:xfrm>
              <a:off x="2870089" y="3052362"/>
              <a:ext cx="582211" cy="707886"/>
            </a:xfrm>
            <a:prstGeom prst="rect">
              <a:avLst/>
            </a:prstGeom>
            <a:noFill/>
          </p:spPr>
          <p:txBody>
            <a:bodyPr wrap="none" rtlCol="0">
              <a:spAutoFit/>
            </a:bodyPr>
            <a:lstStyle/>
            <a:p>
              <a:r>
                <a:rPr lang="en-US" altLang="zh-CN" sz="4000" dirty="0">
                  <a:solidFill>
                    <a:srgbClr val="005D6C"/>
                  </a:solidFill>
                  <a:latin typeface="Watford DB" pitchFamily="2" charset="0"/>
                  <a:ea typeface="微软雅黑" panose="020B0503020204020204" pitchFamily="34" charset="-122"/>
                </a:rPr>
                <a:t>2</a:t>
              </a:r>
              <a:endParaRPr lang="zh-CN" altLang="en-US" sz="4000" dirty="0">
                <a:solidFill>
                  <a:srgbClr val="005D6C"/>
                </a:solidFill>
                <a:latin typeface="Watford DB" pitchFamily="2" charset="0"/>
                <a:ea typeface="微软雅黑" panose="020B0503020204020204" pitchFamily="34" charset="-122"/>
              </a:endParaRPr>
            </a:p>
          </p:txBody>
        </p:sp>
      </p:grpSp>
      <p:grpSp>
        <p:nvGrpSpPr>
          <p:cNvPr id="31" name="组合 30"/>
          <p:cNvGrpSpPr/>
          <p:nvPr/>
        </p:nvGrpSpPr>
        <p:grpSpPr>
          <a:xfrm>
            <a:off x="4002481" y="1661152"/>
            <a:ext cx="1139038" cy="1139038"/>
            <a:chOff x="4002481" y="1661152"/>
            <a:chExt cx="1139038" cy="1139038"/>
          </a:xfrm>
        </p:grpSpPr>
        <p:grpSp>
          <p:nvGrpSpPr>
            <p:cNvPr id="130" name="组合 129"/>
            <p:cNvGrpSpPr/>
            <p:nvPr/>
          </p:nvGrpSpPr>
          <p:grpSpPr>
            <a:xfrm>
              <a:off x="4002481" y="1661152"/>
              <a:ext cx="1139038" cy="113903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133" name="椭圆 1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grpSp>
        <p:sp>
          <p:nvSpPr>
            <p:cNvPr id="136" name="TextBox 135"/>
            <p:cNvSpPr txBox="1"/>
            <p:nvPr/>
          </p:nvSpPr>
          <p:spPr>
            <a:xfrm>
              <a:off x="4280894" y="1876728"/>
              <a:ext cx="582211" cy="707886"/>
            </a:xfrm>
            <a:prstGeom prst="rect">
              <a:avLst/>
            </a:prstGeom>
            <a:noFill/>
          </p:spPr>
          <p:txBody>
            <a:bodyPr wrap="none" rtlCol="0">
              <a:spAutoFit/>
            </a:bodyPr>
            <a:lstStyle/>
            <a:p>
              <a:r>
                <a:rPr lang="en-US" altLang="zh-CN" sz="4000" dirty="0">
                  <a:solidFill>
                    <a:srgbClr val="005D6C"/>
                  </a:solidFill>
                  <a:latin typeface="Watford DB" pitchFamily="2" charset="0"/>
                  <a:ea typeface="微软雅黑" panose="020B0503020204020204" pitchFamily="34" charset="-122"/>
                </a:rPr>
                <a:t>3</a:t>
              </a:r>
              <a:endParaRPr lang="zh-CN" altLang="en-US" sz="4000" dirty="0">
                <a:solidFill>
                  <a:srgbClr val="005D6C"/>
                </a:solidFill>
                <a:latin typeface="Watford DB" pitchFamily="2" charset="0"/>
                <a:ea typeface="微软雅黑" panose="020B0503020204020204" pitchFamily="34" charset="-122"/>
              </a:endParaRPr>
            </a:p>
          </p:txBody>
        </p:sp>
      </p:grpSp>
      <p:grpSp>
        <p:nvGrpSpPr>
          <p:cNvPr id="32" name="组合 31"/>
          <p:cNvGrpSpPr/>
          <p:nvPr/>
        </p:nvGrpSpPr>
        <p:grpSpPr>
          <a:xfrm>
            <a:off x="5413286" y="2836786"/>
            <a:ext cx="1139038" cy="1139038"/>
            <a:chOff x="5413286" y="2836786"/>
            <a:chExt cx="1139038" cy="1139038"/>
          </a:xfrm>
        </p:grpSpPr>
        <p:grpSp>
          <p:nvGrpSpPr>
            <p:cNvPr id="115" name="组合 114"/>
            <p:cNvGrpSpPr/>
            <p:nvPr/>
          </p:nvGrpSpPr>
          <p:grpSpPr>
            <a:xfrm>
              <a:off x="5413286" y="2836786"/>
              <a:ext cx="1139038" cy="1139038"/>
              <a:chOff x="304800" y="673100"/>
              <a:chExt cx="4000500" cy="4000500"/>
            </a:xfrm>
            <a:effectLst>
              <a:outerShdw blurRad="444500" dist="2540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118" name="椭圆 1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grpSp>
        <p:sp>
          <p:nvSpPr>
            <p:cNvPr id="137" name="TextBox 136"/>
            <p:cNvSpPr txBox="1"/>
            <p:nvPr/>
          </p:nvSpPr>
          <p:spPr>
            <a:xfrm>
              <a:off x="5691699" y="3052362"/>
              <a:ext cx="582211" cy="707886"/>
            </a:xfrm>
            <a:prstGeom prst="rect">
              <a:avLst/>
            </a:prstGeom>
            <a:noFill/>
          </p:spPr>
          <p:txBody>
            <a:bodyPr wrap="none" rtlCol="0">
              <a:spAutoFit/>
            </a:bodyPr>
            <a:lstStyle/>
            <a:p>
              <a:r>
                <a:rPr lang="en-US" altLang="zh-CN" sz="4000" dirty="0">
                  <a:solidFill>
                    <a:srgbClr val="005D6C"/>
                  </a:solidFill>
                  <a:latin typeface="Watford DB" pitchFamily="2" charset="0"/>
                  <a:ea typeface="微软雅黑" panose="020B0503020204020204" pitchFamily="34" charset="-122"/>
                </a:rPr>
                <a:t>4</a:t>
              </a:r>
              <a:endParaRPr lang="zh-CN" altLang="en-US" sz="4000" dirty="0">
                <a:solidFill>
                  <a:srgbClr val="005D6C"/>
                </a:solidFill>
                <a:latin typeface="Watford DB" pitchFamily="2" charset="0"/>
                <a:ea typeface="微软雅黑" panose="020B0503020204020204" pitchFamily="34" charset="-122"/>
              </a:endParaRPr>
            </a:p>
          </p:txBody>
        </p:sp>
      </p:grpSp>
      <p:grpSp>
        <p:nvGrpSpPr>
          <p:cNvPr id="33" name="组合 32"/>
          <p:cNvGrpSpPr/>
          <p:nvPr/>
        </p:nvGrpSpPr>
        <p:grpSpPr>
          <a:xfrm>
            <a:off x="6824091" y="1661152"/>
            <a:ext cx="1139038" cy="1139038"/>
            <a:chOff x="6824091" y="1661152"/>
            <a:chExt cx="1139038" cy="1139038"/>
          </a:xfrm>
        </p:grpSpPr>
        <p:grpSp>
          <p:nvGrpSpPr>
            <p:cNvPr id="125" name="组合 124"/>
            <p:cNvGrpSpPr/>
            <p:nvPr/>
          </p:nvGrpSpPr>
          <p:grpSpPr>
            <a:xfrm>
              <a:off x="6824091" y="1661152"/>
              <a:ext cx="1139038" cy="1139038"/>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128" name="椭圆 1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grpSp>
        <p:sp>
          <p:nvSpPr>
            <p:cNvPr id="142" name="TextBox 141"/>
            <p:cNvSpPr txBox="1"/>
            <p:nvPr/>
          </p:nvSpPr>
          <p:spPr>
            <a:xfrm>
              <a:off x="7102504" y="1876728"/>
              <a:ext cx="582211" cy="707886"/>
            </a:xfrm>
            <a:prstGeom prst="rect">
              <a:avLst/>
            </a:prstGeom>
            <a:noFill/>
          </p:spPr>
          <p:txBody>
            <a:bodyPr wrap="none" rtlCol="0">
              <a:spAutoFit/>
            </a:bodyPr>
            <a:lstStyle/>
            <a:p>
              <a:r>
                <a:rPr lang="en-US" altLang="zh-CN" sz="4000" dirty="0">
                  <a:solidFill>
                    <a:srgbClr val="005D6C"/>
                  </a:solidFill>
                  <a:latin typeface="Watford DB" pitchFamily="2" charset="0"/>
                  <a:ea typeface="微软雅黑" panose="020B0503020204020204" pitchFamily="34" charset="-122"/>
                </a:rPr>
                <a:t>5</a:t>
              </a:r>
              <a:endParaRPr lang="zh-CN" altLang="en-US" sz="4000" dirty="0">
                <a:solidFill>
                  <a:srgbClr val="005D6C"/>
                </a:solidFill>
                <a:latin typeface="Watford DB" pitchFamily="2" charset="0"/>
                <a:ea typeface="微软雅黑" panose="020B0503020204020204" pitchFamily="34" charset="-122"/>
              </a:endParaRPr>
            </a:p>
          </p:txBody>
        </p:sp>
      </p:grpSp>
      <p:sp>
        <p:nvSpPr>
          <p:cNvPr id="144" name="TextBox 143"/>
          <p:cNvSpPr txBox="1"/>
          <p:nvPr/>
        </p:nvSpPr>
        <p:spPr>
          <a:xfrm>
            <a:off x="1211913" y="1237734"/>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研究内容</a:t>
            </a:r>
            <a:endParaRPr lang="zh-CN" altLang="en-US" dirty="0">
              <a:latin typeface="微软雅黑" panose="020B0503020204020204" pitchFamily="34" charset="-122"/>
              <a:ea typeface="微软雅黑" panose="020B0503020204020204" pitchFamily="34" charset="-122"/>
            </a:endParaRPr>
          </a:p>
        </p:txBody>
      </p:sp>
      <p:sp>
        <p:nvSpPr>
          <p:cNvPr id="146" name="TextBox 145"/>
          <p:cNvSpPr txBox="1"/>
          <p:nvPr/>
        </p:nvSpPr>
        <p:spPr>
          <a:xfrm>
            <a:off x="2622718" y="4036729"/>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思路框架</a:t>
            </a:r>
            <a:endParaRPr lang="zh-CN" altLang="en-US" dirty="0">
              <a:latin typeface="微软雅黑" panose="020B0503020204020204" pitchFamily="34" charset="-122"/>
              <a:ea typeface="微软雅黑" panose="020B0503020204020204" pitchFamily="34" charset="-122"/>
            </a:endParaRPr>
          </a:p>
        </p:txBody>
      </p:sp>
      <p:sp>
        <p:nvSpPr>
          <p:cNvPr id="147" name="TextBox 146"/>
          <p:cNvSpPr txBox="1"/>
          <p:nvPr/>
        </p:nvSpPr>
        <p:spPr>
          <a:xfrm>
            <a:off x="4033523" y="1263511"/>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具体设计</a:t>
            </a:r>
            <a:endParaRPr lang="zh-CN" altLang="en-US" dirty="0">
              <a:latin typeface="微软雅黑" panose="020B0503020204020204" pitchFamily="34" charset="-122"/>
              <a:ea typeface="微软雅黑" panose="020B0503020204020204" pitchFamily="34" charset="-122"/>
            </a:endParaRPr>
          </a:p>
        </p:txBody>
      </p:sp>
      <p:sp>
        <p:nvSpPr>
          <p:cNvPr id="148" name="TextBox 147"/>
          <p:cNvSpPr txBox="1"/>
          <p:nvPr/>
        </p:nvSpPr>
        <p:spPr>
          <a:xfrm>
            <a:off x="5544222" y="4036729"/>
            <a:ext cx="877163"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创新点</a:t>
            </a:r>
            <a:endParaRPr lang="zh-CN" altLang="en-US" dirty="0">
              <a:latin typeface="微软雅黑" panose="020B0503020204020204" pitchFamily="34" charset="-122"/>
              <a:ea typeface="微软雅黑" panose="020B0503020204020204" pitchFamily="34" charset="-122"/>
            </a:endParaRPr>
          </a:p>
        </p:txBody>
      </p:sp>
      <p:sp>
        <p:nvSpPr>
          <p:cNvPr id="44" name="TextBox 147"/>
          <p:cNvSpPr txBox="1"/>
          <p:nvPr/>
        </p:nvSpPr>
        <p:spPr>
          <a:xfrm>
            <a:off x="6855133" y="1258585"/>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设计建议</a:t>
            </a:r>
            <a:endParaRPr lang="zh-CN" altLang="en-US"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779912"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xtBox 1"/>
          <p:cNvSpPr txBox="1"/>
          <p:nvPr/>
        </p:nvSpPr>
        <p:spPr>
          <a:xfrm>
            <a:off x="4156315" y="1687815"/>
            <a:ext cx="2548558" cy="707886"/>
          </a:xfrm>
          <a:prstGeom prst="rect">
            <a:avLst/>
          </a:prstGeom>
          <a:noFill/>
        </p:spPr>
        <p:txBody>
          <a:bodyPr wrap="square" rtlCol="0">
            <a:spAutoFit/>
          </a:bodyPr>
          <a:lstStyle/>
          <a:p>
            <a:pPr algn="dist"/>
            <a:r>
              <a:rPr lang="zh-CN" altLang="en-US" sz="4000" b="1" dirty="0">
                <a:latin typeface="微软雅黑" panose="020B0503020204020204" pitchFamily="34" charset="-122"/>
                <a:ea typeface="微软雅黑" panose="020B0503020204020204" pitchFamily="34" charset="-122"/>
              </a:rPr>
              <a:t>研究内容</a:t>
            </a:r>
            <a:endParaRPr lang="zh-CN" altLang="en-US" sz="40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2394866" y="2896649"/>
            <a:ext cx="1241030" cy="307777"/>
          </a:xfrm>
          <a:prstGeom prst="rect">
            <a:avLst/>
          </a:prstGeom>
          <a:noFill/>
        </p:spPr>
        <p:txBody>
          <a:bodyPr wrap="square" lIns="0" tIns="0" rIns="0" bIns="0"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第一部分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0" name="KSO_Shape"/>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7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16" name="TextBox 15"/>
          <p:cNvSpPr txBox="1"/>
          <p:nvPr/>
        </p:nvSpPr>
        <p:spPr>
          <a:xfrm>
            <a:off x="4450203" y="2429055"/>
            <a:ext cx="2254670" cy="369332"/>
          </a:xfrm>
          <a:prstGeom prst="rect">
            <a:avLst/>
          </a:prstGeom>
          <a:noFill/>
        </p:spPr>
        <p:txBody>
          <a:bodyPr wrap="square" rtlCol="0">
            <a:spAutoFit/>
          </a:bodyPr>
          <a:lstStyle/>
          <a:p>
            <a:pPr algn="dist"/>
            <a:r>
              <a:rPr lang="zh-CN" altLang="en-US" u="sng" dirty="0">
                <a:latin typeface="微软雅黑" panose="020B0503020204020204" pitchFamily="34" charset="-122"/>
                <a:ea typeface="微软雅黑" panose="020B0503020204020204" pitchFamily="34" charset="-122"/>
              </a:rPr>
              <a:t>研究意义</a:t>
            </a:r>
            <a:endParaRPr lang="zh-CN" altLang="en-US" u="sng" dirty="0">
              <a:latin typeface="微软雅黑" panose="020B0503020204020204" pitchFamily="34" charset="-122"/>
              <a:ea typeface="微软雅黑" panose="020B0503020204020204" pitchFamily="34" charset="-122"/>
            </a:endParaRPr>
          </a:p>
        </p:txBody>
      </p:sp>
      <p:sp>
        <p:nvSpPr>
          <p:cNvPr id="25" name="椭圆 24"/>
          <p:cNvSpPr/>
          <p:nvPr/>
        </p:nvSpPr>
        <p:spPr>
          <a:xfrm>
            <a:off x="4156315" y="2447323"/>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8500" y="0"/>
            <a:ext cx="7175500" cy="596900"/>
          </a:xfrm>
          <a:prstGeom prst="rect">
            <a:avLst/>
          </a:prstGeom>
          <a:solidFill>
            <a:schemeClr val="bg1"/>
          </a:solidFill>
          <a:ln>
            <a:no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34"/>
          <p:cNvSpPr txBox="1"/>
          <p:nvPr/>
        </p:nvSpPr>
        <p:spPr>
          <a:xfrm>
            <a:off x="4167777" y="42902"/>
            <a:ext cx="1883849" cy="553998"/>
          </a:xfrm>
          <a:prstGeom prst="rect">
            <a:avLst/>
          </a:prstGeom>
          <a:noFill/>
        </p:spPr>
        <p:txBody>
          <a:bodyPr wrap="none" rtlCol="0">
            <a:spAutoFit/>
          </a:bodyPr>
          <a:lstStyle/>
          <a:p>
            <a:r>
              <a:rPr lang="zh-CN" altLang="en-US" sz="3000" b="1" spc="300" dirty="0">
                <a:latin typeface="微软雅黑" panose="020B0503020204020204" pitchFamily="34" charset="-122"/>
                <a:ea typeface="微软雅黑" panose="020B0503020204020204" pitchFamily="34" charset="-122"/>
              </a:rPr>
              <a:t>研究意义</a:t>
            </a:r>
            <a:endParaRPr lang="zh-CN" altLang="en-US" sz="3000" b="1" spc="300" dirty="0">
              <a:latin typeface="微软雅黑" panose="020B0503020204020204" pitchFamily="34" charset="-122"/>
              <a:ea typeface="微软雅黑" panose="020B0503020204020204" pitchFamily="34" charset="-122"/>
            </a:endParaRPr>
          </a:p>
        </p:txBody>
      </p:sp>
      <p:sp>
        <p:nvSpPr>
          <p:cNvPr id="19" name="椭圆 18"/>
          <p:cNvSpPr/>
          <p:nvPr/>
        </p:nvSpPr>
        <p:spPr>
          <a:xfrm>
            <a:off x="2076828" y="1836727"/>
            <a:ext cx="1423450" cy="1423450"/>
          </a:xfrm>
          <a:prstGeom prst="ellipse">
            <a:avLst/>
          </a:prstGeom>
          <a:solidFill>
            <a:srgbClr val="005D6C"/>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21" name="直接连接符 20"/>
          <p:cNvCxnSpPr/>
          <p:nvPr/>
        </p:nvCxnSpPr>
        <p:spPr>
          <a:xfrm>
            <a:off x="3199130" y="2550795"/>
            <a:ext cx="452120" cy="0"/>
          </a:xfrm>
          <a:prstGeom prst="line">
            <a:avLst/>
          </a:prstGeom>
          <a:ln w="76200">
            <a:solidFill>
              <a:srgbClr val="005D6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048125" y="2569845"/>
            <a:ext cx="374015" cy="0"/>
          </a:xfrm>
          <a:prstGeom prst="line">
            <a:avLst/>
          </a:prstGeom>
          <a:ln w="76200">
            <a:solidFill>
              <a:srgbClr val="005D6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630930" y="2371090"/>
            <a:ext cx="141605" cy="189230"/>
          </a:xfrm>
          <a:prstGeom prst="line">
            <a:avLst/>
          </a:prstGeom>
          <a:ln w="76200">
            <a:solidFill>
              <a:srgbClr val="005D6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937635" y="2557780"/>
            <a:ext cx="130810" cy="174625"/>
          </a:xfrm>
          <a:prstGeom prst="line">
            <a:avLst/>
          </a:prstGeom>
          <a:ln w="76200">
            <a:solidFill>
              <a:srgbClr val="005D6C"/>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3736340" y="2375535"/>
            <a:ext cx="241300" cy="363855"/>
          </a:xfrm>
          <a:prstGeom prst="line">
            <a:avLst/>
          </a:prstGeom>
          <a:ln w="76200">
            <a:solidFill>
              <a:srgbClr val="005D6C"/>
            </a:solidFill>
          </a:ln>
        </p:spPr>
        <p:style>
          <a:lnRef idx="1">
            <a:schemeClr val="accent1"/>
          </a:lnRef>
          <a:fillRef idx="0">
            <a:schemeClr val="accent1"/>
          </a:fillRef>
          <a:effectRef idx="0">
            <a:schemeClr val="accent1"/>
          </a:effectRef>
          <a:fontRef idx="minor">
            <a:schemeClr val="tx1"/>
          </a:fontRef>
        </p:style>
      </p:cxnSp>
      <p:sp>
        <p:nvSpPr>
          <p:cNvPr id="27" name="同心圆 26"/>
          <p:cNvSpPr/>
          <p:nvPr/>
        </p:nvSpPr>
        <p:spPr>
          <a:xfrm>
            <a:off x="3890010" y="1391285"/>
            <a:ext cx="2468245" cy="246824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28" name="椭圆 27"/>
          <p:cNvSpPr/>
          <p:nvPr/>
        </p:nvSpPr>
        <p:spPr>
          <a:xfrm>
            <a:off x="3943985" y="1444625"/>
            <a:ext cx="2360295" cy="23602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同心圆 29"/>
          <p:cNvSpPr/>
          <p:nvPr/>
        </p:nvSpPr>
        <p:spPr>
          <a:xfrm>
            <a:off x="5541010" y="1162050"/>
            <a:ext cx="624205" cy="624205"/>
          </a:xfrm>
          <a:prstGeom prst="donut">
            <a:avLst>
              <a:gd name="adj" fmla="val 487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31" name="椭圆 30"/>
          <p:cNvSpPr/>
          <p:nvPr/>
        </p:nvSpPr>
        <p:spPr>
          <a:xfrm>
            <a:off x="5554345" y="1176020"/>
            <a:ext cx="596900" cy="5969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理论</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同心圆 32"/>
          <p:cNvSpPr/>
          <p:nvPr/>
        </p:nvSpPr>
        <p:spPr>
          <a:xfrm>
            <a:off x="6139180" y="2281555"/>
            <a:ext cx="624205" cy="624205"/>
          </a:xfrm>
          <a:prstGeom prst="donut">
            <a:avLst>
              <a:gd name="adj" fmla="val 487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solidFill>
              <a:latin typeface="微软雅黑" panose="020B0503020204020204" pitchFamily="34" charset="-122"/>
              <a:ea typeface="微软雅黑" panose="020B0503020204020204" pitchFamily="34" charset="-122"/>
            </a:endParaRPr>
          </a:p>
        </p:txBody>
      </p:sp>
      <p:sp>
        <p:nvSpPr>
          <p:cNvPr id="34" name="椭圆 33"/>
          <p:cNvSpPr/>
          <p:nvPr/>
        </p:nvSpPr>
        <p:spPr>
          <a:xfrm>
            <a:off x="6152515" y="2294890"/>
            <a:ext cx="596900" cy="5969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技术</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6" name="同心圆 35"/>
          <p:cNvSpPr/>
          <p:nvPr/>
        </p:nvSpPr>
        <p:spPr>
          <a:xfrm>
            <a:off x="5577205" y="3136265"/>
            <a:ext cx="624205" cy="624205"/>
          </a:xfrm>
          <a:prstGeom prst="donut">
            <a:avLst>
              <a:gd name="adj" fmla="val 4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solidFill>
              <a:latin typeface="微软雅黑" panose="020B0503020204020204" pitchFamily="34" charset="-122"/>
              <a:ea typeface="微软雅黑" panose="020B0503020204020204" pitchFamily="34" charset="-122"/>
            </a:endParaRPr>
          </a:p>
        </p:txBody>
      </p:sp>
      <p:sp>
        <p:nvSpPr>
          <p:cNvPr id="37" name="椭圆 36"/>
          <p:cNvSpPr/>
          <p:nvPr/>
        </p:nvSpPr>
        <p:spPr>
          <a:xfrm>
            <a:off x="5591175" y="3150235"/>
            <a:ext cx="596900" cy="5969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应用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TextBox 20"/>
          <p:cNvSpPr txBox="1"/>
          <p:nvPr/>
        </p:nvSpPr>
        <p:spPr>
          <a:xfrm>
            <a:off x="2429481" y="2154107"/>
            <a:ext cx="718145" cy="861774"/>
          </a:xfrm>
          <a:prstGeom prst="rect">
            <a:avLst/>
          </a:prstGeom>
          <a:noFill/>
        </p:spPr>
        <p:txBody>
          <a:bodyPr wrap="non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研究</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9" name="TextBox 21"/>
          <p:cNvSpPr txBox="1"/>
          <p:nvPr/>
        </p:nvSpPr>
        <p:spPr>
          <a:xfrm>
            <a:off x="6214929" y="1086274"/>
            <a:ext cx="2543809" cy="984885"/>
          </a:xfrm>
          <a:prstGeom prst="rect">
            <a:avLst/>
          </a:prstGeom>
          <a:noFill/>
        </p:spPr>
        <p:txBody>
          <a:bodyPr wrap="square" lIns="0" tIns="0" rIns="0" bIns="0" rtlCol="0">
            <a:spAutoFit/>
          </a:bodyPr>
          <a:lstStyle/>
          <a:p>
            <a:r>
              <a:rPr lang="zh-CN" altLang="en-US" sz="1600" dirty="0"/>
              <a:t>       本文运用心流体验理论</a:t>
            </a:r>
            <a:r>
              <a:rPr lang="en-US" altLang="zh-CN" sz="1600" dirty="0"/>
              <a:t>,</a:t>
            </a:r>
            <a:r>
              <a:rPr lang="zh-CN" altLang="en-US" sz="1600" dirty="0"/>
              <a:t>辅以</a:t>
            </a:r>
            <a:r>
              <a:rPr lang="zh-CN" altLang="en-US" sz="1600" dirty="0">
                <a:sym typeface="+mn-ea"/>
              </a:rPr>
              <a:t>加涅九阶教学理论、多维符号刺激理论进行设计研究</a:t>
            </a:r>
            <a:r>
              <a:rPr lang="zh-CN" altLang="en-US" sz="1600" dirty="0"/>
              <a:t>。</a:t>
            </a:r>
            <a:endParaRPr lang="zh-CN" altLang="en-US" sz="1600" dirty="0"/>
          </a:p>
        </p:txBody>
      </p:sp>
      <p:sp>
        <p:nvSpPr>
          <p:cNvPr id="40" name="TextBox 22"/>
          <p:cNvSpPr txBox="1"/>
          <p:nvPr/>
        </p:nvSpPr>
        <p:spPr>
          <a:xfrm>
            <a:off x="6803070" y="2200480"/>
            <a:ext cx="2168402" cy="738664"/>
          </a:xfrm>
          <a:prstGeom prst="rect">
            <a:avLst/>
          </a:prstGeom>
          <a:noFill/>
        </p:spPr>
        <p:txBody>
          <a:bodyPr wrap="square" lIns="0" tIns="0" rIns="0" bIns="0" rtlCol="0">
            <a:spAutoFit/>
          </a:bodyPr>
          <a:lstStyle/>
          <a:p>
            <a:r>
              <a:rPr lang="zh-CN" altLang="en-US" sz="1200" dirty="0"/>
              <a:t>       </a:t>
            </a:r>
            <a:r>
              <a:rPr lang="zh-CN" altLang="en-US" sz="1600" dirty="0">
                <a:latin typeface="+mn-ea"/>
              </a:rPr>
              <a:t>结合“多媒体教学”的教学方式和“互联网</a:t>
            </a:r>
            <a:r>
              <a:rPr lang="en-US" altLang="zh-CN" sz="1600" dirty="0">
                <a:latin typeface="+mn-ea"/>
              </a:rPr>
              <a:t>+</a:t>
            </a:r>
            <a:r>
              <a:rPr lang="zh-CN" altLang="en-US" sz="1600" dirty="0">
                <a:latin typeface="+mn-ea"/>
              </a:rPr>
              <a:t>教育”的研究发展方向。</a:t>
            </a:r>
            <a:endParaRPr lang="zh-CN" altLang="en-US" sz="1600" dirty="0">
              <a:latin typeface="+mn-ea"/>
            </a:endParaRPr>
          </a:p>
        </p:txBody>
      </p:sp>
      <p:sp>
        <p:nvSpPr>
          <p:cNvPr id="41" name="TextBox 23"/>
          <p:cNvSpPr txBox="1"/>
          <p:nvPr/>
        </p:nvSpPr>
        <p:spPr>
          <a:xfrm>
            <a:off x="6214796" y="3425244"/>
            <a:ext cx="2543942" cy="984885"/>
          </a:xfrm>
          <a:prstGeom prst="rect">
            <a:avLst/>
          </a:prstGeom>
          <a:noFill/>
        </p:spPr>
        <p:txBody>
          <a:bodyPr wrap="square" lIns="0" tIns="0" rIns="0" bIns="0" rtlCol="0">
            <a:spAutoFit/>
          </a:bodyPr>
          <a:lstStyle/>
          <a:p>
            <a:r>
              <a:rPr lang="zh-CN" altLang="en-US" sz="1000" dirty="0"/>
              <a:t>       </a:t>
            </a:r>
            <a:r>
              <a:rPr lang="zh-CN" altLang="en-US" sz="1600" dirty="0"/>
              <a:t>对对外汉语教材配套数码资源进行设计构建，探索多媒体游戏化教学学习的具体优势。</a:t>
            </a:r>
            <a:endParaRPr lang="zh-CN" altLang="en-US" sz="1600" dirty="0"/>
          </a:p>
        </p:txBody>
      </p:sp>
      <p:sp>
        <p:nvSpPr>
          <p:cNvPr id="42" name="TextBox 24"/>
          <p:cNvSpPr txBox="1"/>
          <p:nvPr/>
        </p:nvSpPr>
        <p:spPr>
          <a:xfrm>
            <a:off x="4207854" y="1842459"/>
            <a:ext cx="1890805" cy="1508105"/>
          </a:xfrm>
          <a:prstGeom prst="rect">
            <a:avLst/>
          </a:prstGeom>
          <a:noFill/>
        </p:spPr>
        <p:txBody>
          <a:bodyPr wrap="square" lIns="0" tIns="0" rIns="0" bIns="0" rtlCol="0">
            <a:spAutoFit/>
          </a:bodyPr>
          <a:lstStyle/>
          <a:p>
            <a:r>
              <a:rPr lang="zh-CN" altLang="en-US" sz="1400" dirty="0"/>
              <a:t>       本文基于教师的重要性与游戏化学习的优势考虑，结合对外汉语课堂教学法相关研究，尝试优化并补充对外汉语教材的配套数码资源设计。</a:t>
            </a:r>
            <a:endParaRPr lang="zh-CN" altLang="en-US" sz="1400" dirty="0"/>
          </a:p>
        </p:txBody>
      </p:sp>
      <p:sp>
        <p:nvSpPr>
          <p:cNvPr id="2" name="矩形 1"/>
          <p:cNvSpPr/>
          <p:nvPr/>
        </p:nvSpPr>
        <p:spPr>
          <a:xfrm>
            <a:off x="0" y="0"/>
            <a:ext cx="1968500"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D6C"/>
              </a:solidFill>
              <a:ea typeface="微软雅黑" panose="020B0503020204020204" pitchFamily="34" charset="-122"/>
            </a:endParaRPr>
          </a:p>
        </p:txBody>
      </p:sp>
      <p:cxnSp>
        <p:nvCxnSpPr>
          <p:cNvPr id="11" name="直接连接符 10"/>
          <p:cNvCxnSpPr/>
          <p:nvPr/>
        </p:nvCxnSpPr>
        <p:spPr>
          <a:xfrm>
            <a:off x="179070" y="163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8435" y="2273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53670" y="290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3670" y="36195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4"/>
          <p:cNvSpPr txBox="1"/>
          <p:nvPr/>
        </p:nvSpPr>
        <p:spPr>
          <a:xfrm>
            <a:off x="556895" y="125920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思路框架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TextBox 145"/>
          <p:cNvSpPr txBox="1"/>
          <p:nvPr/>
        </p:nvSpPr>
        <p:spPr>
          <a:xfrm>
            <a:off x="561975" y="1925320"/>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具体设计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TextBox 146"/>
          <p:cNvSpPr txBox="1"/>
          <p:nvPr/>
        </p:nvSpPr>
        <p:spPr>
          <a:xfrm>
            <a:off x="679450" y="2540000"/>
            <a:ext cx="87693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创新点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TextBox 147"/>
          <p:cNvSpPr txBox="1"/>
          <p:nvPr/>
        </p:nvSpPr>
        <p:spPr>
          <a:xfrm>
            <a:off x="556895" y="321119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设计建议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76530" y="596900"/>
            <a:ext cx="17907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 name="矩形 3"/>
          <p:cNvSpPr/>
          <p:nvPr/>
        </p:nvSpPr>
        <p:spPr>
          <a:xfrm>
            <a:off x="190500" y="631190"/>
            <a:ext cx="64135" cy="317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矩形 4"/>
          <p:cNvSpPr/>
          <p:nvPr/>
        </p:nvSpPr>
        <p:spPr>
          <a:xfrm>
            <a:off x="267970" y="825500"/>
            <a:ext cx="48260" cy="123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 name="TextBox 143"/>
          <p:cNvSpPr txBox="1"/>
          <p:nvPr/>
        </p:nvSpPr>
        <p:spPr>
          <a:xfrm>
            <a:off x="556895" y="643890"/>
            <a:ext cx="1108075" cy="36957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研究内容</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8500" y="0"/>
            <a:ext cx="7175500" cy="596900"/>
          </a:xfrm>
          <a:prstGeom prst="rect">
            <a:avLst/>
          </a:prstGeom>
          <a:solidFill>
            <a:schemeClr val="bg1"/>
          </a:solidFill>
          <a:ln>
            <a:no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34"/>
          <p:cNvSpPr txBox="1"/>
          <p:nvPr/>
        </p:nvSpPr>
        <p:spPr>
          <a:xfrm>
            <a:off x="4167777" y="42902"/>
            <a:ext cx="1859280" cy="553085"/>
          </a:xfrm>
          <a:prstGeom prst="rect">
            <a:avLst/>
          </a:prstGeom>
          <a:noFill/>
        </p:spPr>
        <p:txBody>
          <a:bodyPr wrap="none" rtlCol="0">
            <a:spAutoFit/>
          </a:bodyPr>
          <a:lstStyle/>
          <a:p>
            <a:r>
              <a:rPr lang="zh-CN" altLang="en-US" sz="3000" b="1" spc="300" dirty="0">
                <a:latin typeface="微软雅黑" panose="020B0503020204020204" pitchFamily="34" charset="-122"/>
                <a:ea typeface="微软雅黑" panose="020B0503020204020204" pitchFamily="34" charset="-122"/>
              </a:rPr>
              <a:t>研究综述</a:t>
            </a:r>
            <a:endParaRPr lang="zh-CN" altLang="en-US" sz="3000" b="1" spc="300" dirty="0">
              <a:latin typeface="微软雅黑" panose="020B0503020204020204" pitchFamily="34" charset="-122"/>
              <a:ea typeface="微软雅黑" panose="020B0503020204020204" pitchFamily="34" charset="-122"/>
            </a:endParaRPr>
          </a:p>
        </p:txBody>
      </p:sp>
      <p:sp>
        <p:nvSpPr>
          <p:cNvPr id="2" name="矩形 1"/>
          <p:cNvSpPr/>
          <p:nvPr/>
        </p:nvSpPr>
        <p:spPr>
          <a:xfrm>
            <a:off x="0" y="0"/>
            <a:ext cx="1968500"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D6C"/>
              </a:solidFill>
              <a:ea typeface="微软雅黑" panose="020B0503020204020204" pitchFamily="34" charset="-122"/>
            </a:endParaRPr>
          </a:p>
        </p:txBody>
      </p:sp>
      <p:cxnSp>
        <p:nvCxnSpPr>
          <p:cNvPr id="11" name="直接连接符 10"/>
          <p:cNvCxnSpPr/>
          <p:nvPr/>
        </p:nvCxnSpPr>
        <p:spPr>
          <a:xfrm>
            <a:off x="179070" y="163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8435" y="2273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53670" y="290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3670" y="36195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4"/>
          <p:cNvSpPr txBox="1"/>
          <p:nvPr/>
        </p:nvSpPr>
        <p:spPr>
          <a:xfrm>
            <a:off x="556895" y="125920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思路框架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TextBox 145"/>
          <p:cNvSpPr txBox="1"/>
          <p:nvPr/>
        </p:nvSpPr>
        <p:spPr>
          <a:xfrm>
            <a:off x="561975" y="1925320"/>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具体设计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TextBox 146"/>
          <p:cNvSpPr txBox="1"/>
          <p:nvPr/>
        </p:nvSpPr>
        <p:spPr>
          <a:xfrm>
            <a:off x="679450" y="2540000"/>
            <a:ext cx="87693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创新点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TextBox 147"/>
          <p:cNvSpPr txBox="1"/>
          <p:nvPr/>
        </p:nvSpPr>
        <p:spPr>
          <a:xfrm>
            <a:off x="556895" y="321119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设计建议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76530" y="596900"/>
            <a:ext cx="17907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 name="矩形 3"/>
          <p:cNvSpPr/>
          <p:nvPr/>
        </p:nvSpPr>
        <p:spPr>
          <a:xfrm>
            <a:off x="190500" y="631190"/>
            <a:ext cx="64135" cy="317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矩形 4"/>
          <p:cNvSpPr/>
          <p:nvPr/>
        </p:nvSpPr>
        <p:spPr>
          <a:xfrm>
            <a:off x="267970" y="825500"/>
            <a:ext cx="48260" cy="123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 name="TextBox 143"/>
          <p:cNvSpPr txBox="1"/>
          <p:nvPr/>
        </p:nvSpPr>
        <p:spPr>
          <a:xfrm>
            <a:off x="556895" y="643890"/>
            <a:ext cx="1108075" cy="36957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研究内容</a:t>
            </a:r>
            <a:endParaRPr lang="zh-CN" altLang="en-US" dirty="0">
              <a:latin typeface="微软雅黑" panose="020B0503020204020204" pitchFamily="34" charset="-122"/>
              <a:ea typeface="微软雅黑" panose="020B0503020204020204" pitchFamily="34" charset="-122"/>
            </a:endParaRPr>
          </a:p>
        </p:txBody>
      </p:sp>
      <p:pic>
        <p:nvPicPr>
          <p:cNvPr id="6" name="图片 1" descr="C:\Users\65128\Desktop\W020070428361689211664.jpgW020070428361689211664"/>
          <p:cNvPicPr>
            <a:picLocks noChangeAspect="1"/>
          </p:cNvPicPr>
          <p:nvPr/>
        </p:nvPicPr>
        <p:blipFill>
          <a:blip r:embed="rId1"/>
          <a:stretch>
            <a:fillRect/>
          </a:stretch>
        </p:blipFill>
        <p:spPr>
          <a:xfrm>
            <a:off x="2572258" y="3545840"/>
            <a:ext cx="3128010" cy="1597660"/>
          </a:xfrm>
          <a:prstGeom prst="rect">
            <a:avLst/>
          </a:prstGeom>
          <a:noFill/>
          <a:ln w="9525" cap="flat" cmpd="sng">
            <a:solidFill>
              <a:srgbClr val="000000"/>
            </a:solidFill>
            <a:prstDash val="solid"/>
            <a:round/>
            <a:headEnd type="none" w="med" len="med"/>
            <a:tailEnd type="none" w="med" len="med"/>
          </a:ln>
        </p:spPr>
      </p:pic>
      <p:pic>
        <p:nvPicPr>
          <p:cNvPr id="10" name="图片 -2147482621" descr="src=http___www.huatuchinese.com_bookimages_52714.jpg&amp;refer=http___www.huatuchinese"/>
          <p:cNvPicPr>
            <a:picLocks noChangeAspect="1"/>
          </p:cNvPicPr>
          <p:nvPr/>
        </p:nvPicPr>
        <p:blipFill>
          <a:blip r:embed="rId2"/>
          <a:stretch>
            <a:fillRect/>
          </a:stretch>
        </p:blipFill>
        <p:spPr>
          <a:xfrm>
            <a:off x="4178173" y="706755"/>
            <a:ext cx="2005330" cy="2728595"/>
          </a:xfrm>
          <a:prstGeom prst="rect">
            <a:avLst/>
          </a:prstGeom>
          <a:noFill/>
          <a:ln w="9525" cap="flat" cmpd="sng">
            <a:solidFill>
              <a:srgbClr val="000000"/>
            </a:solidFill>
            <a:prstDash val="solid"/>
            <a:round/>
            <a:headEnd type="none" w="med" len="med"/>
            <a:tailEnd type="none" w="med" len="med"/>
          </a:ln>
        </p:spPr>
      </p:pic>
      <p:pic>
        <p:nvPicPr>
          <p:cNvPr id="19" name="图片 -2147482619" descr="src=http___tushupic-joyreader.wawayaya.com_tushu_thumb_83027.jpg&amp;refer=http___tushupic-joyreader.wawayaya"/>
          <p:cNvPicPr>
            <a:picLocks noChangeAspect="1"/>
          </p:cNvPicPr>
          <p:nvPr/>
        </p:nvPicPr>
        <p:blipFill>
          <a:blip r:embed="rId3"/>
          <a:stretch>
            <a:fillRect/>
          </a:stretch>
        </p:blipFill>
        <p:spPr>
          <a:xfrm>
            <a:off x="2080133" y="707390"/>
            <a:ext cx="1987550" cy="2727960"/>
          </a:xfrm>
          <a:prstGeom prst="rect">
            <a:avLst/>
          </a:prstGeom>
          <a:noFill/>
          <a:ln w="9525" cap="flat" cmpd="sng">
            <a:solidFill>
              <a:srgbClr val="000000"/>
            </a:solidFill>
            <a:prstDash val="solid"/>
            <a:round/>
            <a:headEnd type="none" w="med" len="med"/>
            <a:tailEnd type="none" w="med" len="med"/>
          </a:ln>
        </p:spPr>
      </p:pic>
      <p:sp>
        <p:nvSpPr>
          <p:cNvPr id="20" name="文本框 19"/>
          <p:cNvSpPr txBox="1"/>
          <p:nvPr/>
        </p:nvSpPr>
        <p:spPr>
          <a:xfrm>
            <a:off x="6304026" y="739626"/>
            <a:ext cx="2696338" cy="3970318"/>
          </a:xfrm>
          <a:prstGeom prst="rect">
            <a:avLst/>
          </a:prstGeom>
          <a:noFill/>
        </p:spPr>
        <p:txBody>
          <a:bodyPr wrap="square" rtlCol="0">
            <a:spAutoFit/>
          </a:bodyPr>
          <a:lstStyle/>
          <a:p>
            <a:pPr marL="0" marR="0" algn="just">
              <a:spcBef>
                <a:spcPts val="0"/>
              </a:spcBef>
              <a:spcAft>
                <a:spcPts val="0"/>
              </a:spcAft>
            </a:pPr>
            <a:r>
              <a:rPr lang="en-US" altLang="zh-CN" sz="1400" kern="100" dirty="0">
                <a:effectLst/>
                <a:latin typeface="宋体" panose="02010600030101010101" pitchFamily="2" charset="-122"/>
                <a:ea typeface="宋体" panose="02010600030101010101" pitchFamily="2" charset="-122"/>
              </a:rPr>
              <a:t>    《</a:t>
            </a:r>
            <a:r>
              <a:rPr lang="zh-CN" altLang="en-US" sz="1400" kern="100" dirty="0">
                <a:effectLst/>
                <a:latin typeface="宋体" panose="02010600030101010101" pitchFamily="2" charset="-122"/>
                <a:ea typeface="宋体" panose="02010600030101010101" pitchFamily="2" charset="-122"/>
              </a:rPr>
              <a:t>汉语乐园</a:t>
            </a:r>
            <a:r>
              <a:rPr lang="en-US" altLang="zh-CN" sz="1400" kern="100" dirty="0">
                <a:effectLst/>
                <a:latin typeface="宋体" panose="02010600030101010101" pitchFamily="2" charset="-122"/>
                <a:ea typeface="宋体" panose="02010600030101010101" pitchFamily="2" charset="-122"/>
              </a:rPr>
              <a:t>》</a:t>
            </a:r>
            <a:r>
              <a:rPr lang="zh-CN" altLang="en-US" sz="1400" kern="100" dirty="0">
                <a:effectLst/>
                <a:latin typeface="宋体" panose="02010600030101010101" pitchFamily="2" charset="-122"/>
                <a:ea typeface="宋体" panose="02010600030101010101" pitchFamily="2" charset="-122"/>
              </a:rPr>
              <a:t>是供国外零起点儿童的初级汉语教材，在其配套资源活动手册中，每一课基本有课文、练习、游戏三大模块与主教材学习者用书相对应。</a:t>
            </a:r>
            <a:endParaRPr lang="en-US" altLang="zh-CN" sz="1400" kern="100" dirty="0">
              <a:effectLst/>
              <a:latin typeface="宋体" panose="02010600030101010101" pitchFamily="2" charset="-122"/>
              <a:ea typeface="宋体" panose="02010600030101010101" pitchFamily="2" charset="-122"/>
            </a:endParaRPr>
          </a:p>
          <a:p>
            <a:pPr marL="0" marR="0" algn="just">
              <a:spcBef>
                <a:spcPts val="0"/>
              </a:spcBef>
              <a:spcAft>
                <a:spcPts val="0"/>
              </a:spcAft>
            </a:pPr>
            <a:r>
              <a:rPr lang="en-US" altLang="zh-CN" sz="1400" kern="100" dirty="0">
                <a:effectLst/>
                <a:latin typeface="Times New Roman" panose="02020603050405020304" pitchFamily="18" charset="0"/>
                <a:ea typeface="宋体" panose="02010600030101010101" pitchFamily="2" charset="-122"/>
              </a:rPr>
              <a:t>       《</a:t>
            </a:r>
            <a:r>
              <a:rPr lang="zh-CN" altLang="en-US" sz="1400" kern="100" dirty="0">
                <a:effectLst/>
                <a:latin typeface="Times New Roman" panose="02020603050405020304" pitchFamily="18" charset="0"/>
                <a:ea typeface="宋体" panose="02010600030101010101" pitchFamily="2" charset="-122"/>
              </a:rPr>
              <a:t>快乐汉语</a:t>
            </a:r>
            <a:r>
              <a:rPr lang="en-US" altLang="zh-CN" sz="1400" kern="100" dirty="0">
                <a:effectLst/>
                <a:latin typeface="Times New Roman" panose="02020603050405020304" pitchFamily="18" charset="0"/>
                <a:ea typeface="宋体" panose="02010600030101010101" pitchFamily="2" charset="-122"/>
              </a:rPr>
              <a:t>》</a:t>
            </a:r>
            <a:r>
              <a:rPr lang="zh-CN" altLang="en-US" sz="1400" kern="100" dirty="0">
                <a:effectLst/>
                <a:latin typeface="Times New Roman" panose="02020603050405020304" pitchFamily="18" charset="0"/>
                <a:ea typeface="宋体" panose="02010600030101010101" pitchFamily="2" charset="-122"/>
              </a:rPr>
              <a:t>的特点在于，教材以英国以及部分英语国家的中学外语课程大纲作为参考进行编写，并结合学习者实际的中文交际需要，还有考虑到英语国家的课堂教学特点，教材针对性地进行系统的修改和调整。</a:t>
            </a:r>
            <a:endParaRPr lang="en-US" altLang="zh-CN" sz="1400" kern="100" dirty="0">
              <a:effectLst/>
              <a:latin typeface="Times New Roman" panose="02020603050405020304" pitchFamily="18" charset="0"/>
              <a:ea typeface="宋体" panose="02010600030101010101" pitchFamily="2" charset="-122"/>
            </a:endParaRPr>
          </a:p>
          <a:p>
            <a:pPr marL="0" marR="0" algn="just">
              <a:spcBef>
                <a:spcPts val="0"/>
              </a:spcBef>
              <a:spcAft>
                <a:spcPts val="0"/>
              </a:spcAft>
            </a:pPr>
            <a:r>
              <a:rPr lang="en-US" altLang="zh-CN" sz="1400" kern="100" dirty="0">
                <a:effectLst/>
                <a:latin typeface="Times New Roman" panose="02020603050405020304" pitchFamily="18" charset="0"/>
                <a:ea typeface="宋体" panose="02010600030101010101" pitchFamily="2" charset="-122"/>
              </a:rPr>
              <a:t>       《</a:t>
            </a:r>
            <a:r>
              <a:rPr lang="zh-CN" altLang="en-US" sz="1400" kern="100" dirty="0">
                <a:effectLst/>
                <a:latin typeface="Times New Roman" panose="02020603050405020304" pitchFamily="18" charset="0"/>
                <a:ea typeface="宋体" panose="02010600030101010101" pitchFamily="2" charset="-122"/>
              </a:rPr>
              <a:t>欢乐伙伴</a:t>
            </a:r>
            <a:r>
              <a:rPr lang="en-US" altLang="zh-CN" sz="1400" kern="100" dirty="0">
                <a:effectLst/>
                <a:latin typeface="Times New Roman" panose="02020603050405020304" pitchFamily="18" charset="0"/>
                <a:ea typeface="宋体" panose="02010600030101010101" pitchFamily="2" charset="-122"/>
              </a:rPr>
              <a:t>》</a:t>
            </a:r>
            <a:r>
              <a:rPr lang="zh-CN" altLang="en-US" sz="1400" kern="100" dirty="0">
                <a:effectLst/>
                <a:latin typeface="Times New Roman" panose="02020603050405020304" pitchFamily="18" charset="0"/>
                <a:ea typeface="宋体" panose="02010600030101010101" pitchFamily="2" charset="-122"/>
              </a:rPr>
              <a:t>同时教材配套资源种类繁多，教师根据班级同学的实际汉语语言能力，灵活选择与实际情况相符的教材配套资源进行教学，从而取得最佳的效果。</a:t>
            </a:r>
            <a:endParaRPr lang="zh-CN" altLang="en-US" sz="1400" kern="100" dirty="0">
              <a:effectLst/>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3779912"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xtBox 1"/>
          <p:cNvSpPr txBox="1"/>
          <p:nvPr/>
        </p:nvSpPr>
        <p:spPr>
          <a:xfrm>
            <a:off x="4155042" y="1757918"/>
            <a:ext cx="3923306" cy="707886"/>
          </a:xfrm>
          <a:prstGeom prst="rect">
            <a:avLst/>
          </a:prstGeom>
          <a:noFill/>
        </p:spPr>
        <p:txBody>
          <a:bodyPr wrap="square" rtlCol="0">
            <a:spAutoFit/>
          </a:bodyPr>
          <a:lstStyle/>
          <a:p>
            <a:pPr algn="dist"/>
            <a:r>
              <a:rPr lang="zh-CN" altLang="en-US" sz="4000" b="1" dirty="0">
                <a:latin typeface="微软雅黑" panose="020B0503020204020204" pitchFamily="34" charset="-122"/>
                <a:ea typeface="微软雅黑" panose="020B0503020204020204" pitchFamily="34" charset="-122"/>
              </a:rPr>
              <a:t>思路框架</a:t>
            </a:r>
            <a:endParaRPr lang="zh-CN" altLang="en-US" sz="4000" b="1"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461912" y="2896649"/>
            <a:ext cx="1245992" cy="307777"/>
          </a:xfrm>
          <a:prstGeom prst="rect">
            <a:avLst/>
          </a:prstGeom>
          <a:noFill/>
        </p:spPr>
        <p:txBody>
          <a:bodyPr wrap="square" lIns="0" tIns="0" rIns="0" bIns="0"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第二部分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KSO_Shape"/>
            <p:cNvSpPr/>
            <p:nvPr/>
          </p:nvSpPr>
          <p:spPr bwMode="auto">
            <a:xfrm>
              <a:off x="2569626" y="1834674"/>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7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23" name="椭圆 22"/>
          <p:cNvSpPr/>
          <p:nvPr/>
        </p:nvSpPr>
        <p:spPr>
          <a:xfrm>
            <a:off x="4155042" y="2571750"/>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 name="文本框 3"/>
          <p:cNvSpPr txBox="1"/>
          <p:nvPr/>
        </p:nvSpPr>
        <p:spPr>
          <a:xfrm>
            <a:off x="4448249" y="2503000"/>
            <a:ext cx="3630099" cy="369332"/>
          </a:xfrm>
          <a:prstGeom prst="rect">
            <a:avLst/>
          </a:prstGeom>
          <a:noFill/>
        </p:spPr>
        <p:txBody>
          <a:bodyPr wrap="square" rtlCol="0">
            <a:spAutoFit/>
          </a:bodyPr>
          <a:lstStyle/>
          <a:p>
            <a:r>
              <a:rPr lang="zh-CN" altLang="en-US" u="sng" dirty="0"/>
              <a:t>多媒体；</a:t>
            </a:r>
            <a:r>
              <a:rPr lang="en-US" altLang="zh-CN" u="sng" dirty="0"/>
              <a:t>《</a:t>
            </a:r>
            <a:r>
              <a:rPr lang="zh-CN" altLang="en-US" u="sng" dirty="0"/>
              <a:t>中文</a:t>
            </a:r>
            <a:r>
              <a:rPr lang="en-US" altLang="zh-CN" u="sng" dirty="0"/>
              <a:t>》</a:t>
            </a:r>
            <a:r>
              <a:rPr lang="zh-CN" altLang="en-US" u="sng" dirty="0"/>
              <a:t>；配套资源设计</a:t>
            </a:r>
            <a:endParaRPr lang="zh-CN" altLang="en-US" u="sng"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46400" y="813600"/>
            <a:ext cx="6660000" cy="4012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968500" y="0"/>
            <a:ext cx="7175500" cy="596900"/>
          </a:xfrm>
          <a:prstGeom prst="rect">
            <a:avLst/>
          </a:prstGeom>
          <a:solidFill>
            <a:schemeClr val="bg1"/>
          </a:solidFill>
          <a:ln>
            <a:no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34"/>
          <p:cNvSpPr txBox="1"/>
          <p:nvPr/>
        </p:nvSpPr>
        <p:spPr>
          <a:xfrm>
            <a:off x="4219043" y="63174"/>
            <a:ext cx="1877437" cy="553998"/>
          </a:xfrm>
          <a:prstGeom prst="rect">
            <a:avLst/>
          </a:prstGeom>
          <a:noFill/>
        </p:spPr>
        <p:txBody>
          <a:bodyPr wrap="none" rtlCol="0">
            <a:spAutoFit/>
          </a:bodyPr>
          <a:lstStyle/>
          <a:p>
            <a:r>
              <a:rPr lang="zh-CN" altLang="en-US" sz="3000" b="1" spc="300" dirty="0">
                <a:latin typeface="微软雅黑" panose="020B0503020204020204" pitchFamily="34" charset="-122"/>
                <a:ea typeface="微软雅黑" panose="020B0503020204020204" pitchFamily="34" charset="-122"/>
              </a:rPr>
              <a:t>思路框架</a:t>
            </a:r>
            <a:endParaRPr lang="zh-CN" altLang="en-US" sz="3000" b="1" spc="300" dirty="0">
              <a:latin typeface="微软雅黑" panose="020B0503020204020204" pitchFamily="34" charset="-122"/>
              <a:ea typeface="微软雅黑" panose="020B0503020204020204" pitchFamily="34" charset="-122"/>
            </a:endParaRPr>
          </a:p>
        </p:txBody>
      </p:sp>
      <p:sp>
        <p:nvSpPr>
          <p:cNvPr id="34" name="矩形 33"/>
          <p:cNvSpPr/>
          <p:nvPr/>
        </p:nvSpPr>
        <p:spPr>
          <a:xfrm>
            <a:off x="0" y="0"/>
            <a:ext cx="1968500"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D6C"/>
              </a:solidFill>
              <a:ea typeface="微软雅黑" panose="020B0503020204020204" pitchFamily="34" charset="-122"/>
            </a:endParaRPr>
          </a:p>
        </p:txBody>
      </p:sp>
      <p:cxnSp>
        <p:nvCxnSpPr>
          <p:cNvPr id="35" name="直接连接符 34"/>
          <p:cNvCxnSpPr/>
          <p:nvPr/>
        </p:nvCxnSpPr>
        <p:spPr>
          <a:xfrm>
            <a:off x="179232" y="97590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78516" y="227330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53832" y="290830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3832" y="3619500"/>
            <a:ext cx="1814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76750" y="1216106"/>
            <a:ext cx="17907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矩形 43"/>
          <p:cNvSpPr/>
          <p:nvPr/>
        </p:nvSpPr>
        <p:spPr>
          <a:xfrm>
            <a:off x="190500" y="1250481"/>
            <a:ext cx="63882" cy="317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5" name="矩形 44"/>
          <p:cNvSpPr/>
          <p:nvPr/>
        </p:nvSpPr>
        <p:spPr>
          <a:xfrm>
            <a:off x="268132" y="1444705"/>
            <a:ext cx="48318" cy="123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TextBox 144"/>
          <p:cNvSpPr txBox="1"/>
          <p:nvPr/>
        </p:nvSpPr>
        <p:spPr>
          <a:xfrm>
            <a:off x="556751" y="1258959"/>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思路框架</a:t>
            </a:r>
            <a:endParaRPr lang="zh-CN" altLang="en-US" dirty="0">
              <a:latin typeface="微软雅黑" panose="020B0503020204020204" pitchFamily="34" charset="-122"/>
              <a:ea typeface="微软雅黑" panose="020B0503020204020204" pitchFamily="34" charset="-122"/>
            </a:endParaRPr>
          </a:p>
        </p:txBody>
      </p:sp>
      <p:sp>
        <p:nvSpPr>
          <p:cNvPr id="40" name="TextBox 145"/>
          <p:cNvSpPr txBox="1"/>
          <p:nvPr/>
        </p:nvSpPr>
        <p:spPr>
          <a:xfrm>
            <a:off x="562179" y="1925494"/>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具体设计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TextBox 146"/>
          <p:cNvSpPr txBox="1"/>
          <p:nvPr/>
        </p:nvSpPr>
        <p:spPr>
          <a:xfrm>
            <a:off x="679691" y="2540010"/>
            <a:ext cx="87716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创新点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2" name="TextBox 147"/>
          <p:cNvSpPr txBox="1"/>
          <p:nvPr/>
        </p:nvSpPr>
        <p:spPr>
          <a:xfrm>
            <a:off x="556751" y="3210977"/>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设计建议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6" name="TextBox 143"/>
          <p:cNvSpPr txBox="1"/>
          <p:nvPr/>
        </p:nvSpPr>
        <p:spPr>
          <a:xfrm>
            <a:off x="556751" y="643977"/>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研究内容</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53484"/>
          <a:stretch>
            <a:fillRect/>
          </a:stretch>
        </p:blipFill>
        <p:spPr>
          <a:xfrm>
            <a:off x="1905048" y="0"/>
            <a:ext cx="7335147" cy="4826382"/>
          </a:xfrm>
          <a:prstGeom prst="rect">
            <a:avLst/>
          </a:prstGeom>
        </p:spPr>
      </p:pic>
      <p:sp>
        <p:nvSpPr>
          <p:cNvPr id="2" name="文本框 1"/>
          <p:cNvSpPr txBox="1"/>
          <p:nvPr/>
        </p:nvSpPr>
        <p:spPr>
          <a:xfrm>
            <a:off x="3033395" y="906780"/>
            <a:ext cx="2036445" cy="661035"/>
          </a:xfrm>
          <a:prstGeom prst="rect">
            <a:avLst/>
          </a:prstGeom>
          <a:solidFill>
            <a:schemeClr val="bg1"/>
          </a:solidFill>
          <a:ln>
            <a:noFill/>
          </a:ln>
        </p:spPr>
        <p:txBody>
          <a:bodyPr wrap="square" rtlCol="0">
            <a:noAutofit/>
          </a:bodyPr>
          <a:lstStyle/>
          <a:p>
            <a:pPr algn="ctr"/>
            <a:endParaRPr lang="zh-CN" altLang="en-US" sz="1400" b="1">
              <a:latin typeface="微软雅黑" panose="020B0503020204020204" pitchFamily="34" charset="-122"/>
              <a:ea typeface="微软雅黑" panose="020B0503020204020204" pitchFamily="34" charset="-122"/>
            </a:endParaRPr>
          </a:p>
        </p:txBody>
      </p:sp>
      <p:sp>
        <p:nvSpPr>
          <p:cNvPr id="5" name="文本框 4"/>
          <p:cNvSpPr txBox="1"/>
          <p:nvPr/>
        </p:nvSpPr>
        <p:spPr>
          <a:xfrm>
            <a:off x="3400425" y="1523365"/>
            <a:ext cx="330200" cy="168275"/>
          </a:xfrm>
          <a:prstGeom prst="rect">
            <a:avLst/>
          </a:prstGeom>
          <a:solidFill>
            <a:schemeClr val="bg1"/>
          </a:solidFill>
          <a:ln>
            <a:noFill/>
          </a:ln>
        </p:spPr>
        <p:txBody>
          <a:bodyPr wrap="square" rtlCol="0">
            <a:no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3779912"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xtBox 1"/>
          <p:cNvSpPr txBox="1"/>
          <p:nvPr/>
        </p:nvSpPr>
        <p:spPr>
          <a:xfrm>
            <a:off x="4141075" y="1675883"/>
            <a:ext cx="3079024" cy="769441"/>
          </a:xfrm>
          <a:prstGeom prst="rect">
            <a:avLst/>
          </a:prstGeom>
          <a:noFill/>
        </p:spPr>
        <p:txBody>
          <a:bodyPr wrap="square" rtlCol="0">
            <a:spAutoFit/>
          </a:bodyPr>
          <a:lstStyle/>
          <a:p>
            <a:pPr algn="dist"/>
            <a:r>
              <a:rPr lang="zh-CN" altLang="en-US" sz="4400" b="1" dirty="0">
                <a:latin typeface="微软雅黑" panose="020B0503020204020204" pitchFamily="34" charset="-122"/>
                <a:ea typeface="微软雅黑" panose="020B0503020204020204" pitchFamily="34" charset="-122"/>
              </a:rPr>
              <a:t>具体设计</a:t>
            </a:r>
            <a:endParaRPr lang="zh-CN" altLang="en-US" sz="4400" b="1"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461912" y="2896649"/>
            <a:ext cx="1101976" cy="307777"/>
          </a:xfrm>
          <a:prstGeom prst="rect">
            <a:avLst/>
          </a:prstGeom>
          <a:noFill/>
        </p:spPr>
        <p:txBody>
          <a:bodyPr wrap="square" lIns="0" tIns="0" rIns="0" bIns="0"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第三部分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KSO_Shape"/>
            <p:cNvSpPr/>
            <p:nvPr/>
          </p:nvSpPr>
          <p:spPr bwMode="auto">
            <a:xfrm>
              <a:off x="2563246" y="1776063"/>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7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19" name="TextBox 18"/>
          <p:cNvSpPr txBox="1"/>
          <p:nvPr/>
        </p:nvSpPr>
        <p:spPr>
          <a:xfrm>
            <a:off x="4434963" y="2472381"/>
            <a:ext cx="2785136" cy="368300"/>
          </a:xfrm>
          <a:prstGeom prst="rect">
            <a:avLst/>
          </a:prstGeom>
          <a:noFill/>
        </p:spPr>
        <p:txBody>
          <a:bodyPr wrap="square" rtlCol="0">
            <a:spAutoFit/>
          </a:bodyPr>
          <a:lstStyle/>
          <a:p>
            <a:pPr algn="dist"/>
            <a:r>
              <a:rPr lang="zh-CN" altLang="en-US" u="sng" dirty="0">
                <a:latin typeface="微软雅黑" panose="020B0503020204020204" pitchFamily="34" charset="-122"/>
                <a:ea typeface="微软雅黑" panose="020B0503020204020204" pitchFamily="34" charset="-122"/>
              </a:rPr>
              <a:t>心流体验与资源设计</a:t>
            </a:r>
            <a:endParaRPr lang="zh-CN" altLang="en-US" u="sng" dirty="0">
              <a:latin typeface="微软雅黑" panose="020B0503020204020204" pitchFamily="34" charset="-122"/>
              <a:ea typeface="微软雅黑" panose="020B0503020204020204" pitchFamily="34" charset="-122"/>
            </a:endParaRPr>
          </a:p>
        </p:txBody>
      </p:sp>
      <p:sp>
        <p:nvSpPr>
          <p:cNvPr id="23" name="椭圆 22"/>
          <p:cNvSpPr/>
          <p:nvPr/>
        </p:nvSpPr>
        <p:spPr>
          <a:xfrm>
            <a:off x="4141075" y="2490649"/>
            <a:ext cx="274777" cy="274777"/>
          </a:xfrm>
          <a:prstGeom prst="ellipse">
            <a:avLst/>
          </a:prstGeom>
          <a:solidFill>
            <a:srgbClr val="005D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8500" y="0"/>
            <a:ext cx="7175500" cy="596900"/>
          </a:xfrm>
          <a:prstGeom prst="rect">
            <a:avLst/>
          </a:prstGeom>
          <a:solidFill>
            <a:schemeClr val="bg1"/>
          </a:solidFill>
          <a:ln>
            <a:no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34"/>
          <p:cNvSpPr txBox="1"/>
          <p:nvPr/>
        </p:nvSpPr>
        <p:spPr>
          <a:xfrm>
            <a:off x="2740932" y="43537"/>
            <a:ext cx="5631180" cy="553085"/>
          </a:xfrm>
          <a:prstGeom prst="rect">
            <a:avLst/>
          </a:prstGeom>
          <a:noFill/>
        </p:spPr>
        <p:txBody>
          <a:bodyPr wrap="none" rtlCol="0">
            <a:spAutoFit/>
          </a:bodyPr>
          <a:lstStyle/>
          <a:p>
            <a:pPr algn="l"/>
            <a:r>
              <a:rPr lang="zh-CN" altLang="en-US" sz="3000" b="1" spc="300" dirty="0">
                <a:latin typeface="微软雅黑" panose="020B0503020204020204" pitchFamily="34" charset="-122"/>
                <a:ea typeface="微软雅黑" panose="020B0503020204020204" pitchFamily="34" charset="-122"/>
              </a:rPr>
              <a:t>具体设计：挑战与技能的平衡</a:t>
            </a:r>
            <a:endParaRPr lang="zh-CN" altLang="en-US" sz="3000" b="1" spc="300" dirty="0">
              <a:latin typeface="微软雅黑" panose="020B0503020204020204" pitchFamily="34" charset="-122"/>
              <a:ea typeface="微软雅黑" panose="020B0503020204020204" pitchFamily="34" charset="-122"/>
            </a:endParaRPr>
          </a:p>
        </p:txBody>
      </p:sp>
      <p:sp>
        <p:nvSpPr>
          <p:cNvPr id="64" name="矩形 63"/>
          <p:cNvSpPr/>
          <p:nvPr/>
        </p:nvSpPr>
        <p:spPr>
          <a:xfrm>
            <a:off x="0" y="0"/>
            <a:ext cx="1968500" cy="5143500"/>
          </a:xfrm>
          <a:prstGeom prst="rect">
            <a:avLst/>
          </a:prstGeom>
          <a:solidFill>
            <a:srgbClr val="00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D6C"/>
              </a:solidFill>
              <a:ea typeface="微软雅黑" panose="020B0503020204020204" pitchFamily="34" charset="-122"/>
            </a:endParaRPr>
          </a:p>
        </p:txBody>
      </p:sp>
      <p:cxnSp>
        <p:nvCxnSpPr>
          <p:cNvPr id="65" name="直接连接符 64"/>
          <p:cNvCxnSpPr/>
          <p:nvPr/>
        </p:nvCxnSpPr>
        <p:spPr>
          <a:xfrm>
            <a:off x="179070" y="163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78435" y="1014095"/>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53670" y="29083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53670" y="3619500"/>
            <a:ext cx="1814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144"/>
          <p:cNvSpPr txBox="1"/>
          <p:nvPr/>
        </p:nvSpPr>
        <p:spPr>
          <a:xfrm>
            <a:off x="556895" y="125920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思路框架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176530" y="1891030"/>
            <a:ext cx="17907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4" name="矩形 73"/>
          <p:cNvSpPr/>
          <p:nvPr/>
        </p:nvSpPr>
        <p:spPr>
          <a:xfrm>
            <a:off x="190500" y="1925320"/>
            <a:ext cx="64135" cy="317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5" name="矩形 74"/>
          <p:cNvSpPr/>
          <p:nvPr/>
        </p:nvSpPr>
        <p:spPr>
          <a:xfrm>
            <a:off x="306070" y="2119630"/>
            <a:ext cx="48260" cy="123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0" name="TextBox 145"/>
          <p:cNvSpPr txBox="1"/>
          <p:nvPr/>
        </p:nvSpPr>
        <p:spPr>
          <a:xfrm>
            <a:off x="561975" y="1925320"/>
            <a:ext cx="1108075" cy="36957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具体设计</a:t>
            </a:r>
            <a:endParaRPr lang="zh-CN" altLang="en-US" dirty="0">
              <a:latin typeface="微软雅黑" panose="020B0503020204020204" pitchFamily="34" charset="-122"/>
              <a:ea typeface="微软雅黑" panose="020B0503020204020204" pitchFamily="34" charset="-122"/>
            </a:endParaRPr>
          </a:p>
        </p:txBody>
      </p:sp>
      <p:sp>
        <p:nvSpPr>
          <p:cNvPr id="71" name="TextBox 146"/>
          <p:cNvSpPr txBox="1"/>
          <p:nvPr/>
        </p:nvSpPr>
        <p:spPr>
          <a:xfrm>
            <a:off x="679450" y="2540000"/>
            <a:ext cx="87693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创新点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2" name="TextBox 147"/>
          <p:cNvSpPr txBox="1"/>
          <p:nvPr/>
        </p:nvSpPr>
        <p:spPr>
          <a:xfrm>
            <a:off x="556895" y="3211195"/>
            <a:ext cx="1108075" cy="36957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设计建议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TextBox 143"/>
          <p:cNvSpPr txBox="1"/>
          <p:nvPr/>
        </p:nvSpPr>
        <p:spPr>
          <a:xfrm>
            <a:off x="556895" y="643890"/>
            <a:ext cx="1108075" cy="64643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研究内容</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221865" y="1889125"/>
            <a:ext cx="2904490" cy="1568450"/>
          </a:xfrm>
          <a:prstGeom prst="rect">
            <a:avLst/>
          </a:prstGeom>
          <a:noFill/>
        </p:spPr>
        <p:txBody>
          <a:bodyPr wrap="square" rtlCol="0">
            <a:spAutoFit/>
          </a:bodyPr>
          <a:lstStyle/>
          <a:p>
            <a:r>
              <a:rPr lang="zh-CN" altLang="en-US" sz="1600"/>
              <a:t>前期准备：</a:t>
            </a:r>
            <a:endParaRPr lang="zh-CN" altLang="en-US" sz="1600"/>
          </a:p>
          <a:p>
            <a:r>
              <a:rPr lang="zh-CN" altLang="en-US" sz="1600"/>
              <a:t>学习者、教学内容的分析</a:t>
            </a:r>
            <a:endParaRPr lang="zh-CN" altLang="en-US" sz="1600"/>
          </a:p>
          <a:p>
            <a:endParaRPr lang="zh-CN" altLang="en-US" sz="1600"/>
          </a:p>
          <a:p>
            <a:r>
              <a:rPr lang="zh-CN" altLang="en-US" sz="1600"/>
              <a:t>课型、教学对象、教学内容、学习目标、学习重难点、学习时间</a:t>
            </a:r>
            <a:endParaRPr lang="zh-CN" altLang="en-US" sz="1600"/>
          </a:p>
        </p:txBody>
      </p:sp>
      <p:pic>
        <p:nvPicPr>
          <p:cNvPr id="5" name="图片 4" descr="1"/>
          <p:cNvPicPr>
            <a:picLocks noChangeAspect="1"/>
          </p:cNvPicPr>
          <p:nvPr/>
        </p:nvPicPr>
        <p:blipFill>
          <a:blip r:embed="rId1"/>
          <a:stretch>
            <a:fillRect/>
          </a:stretch>
        </p:blipFill>
        <p:spPr>
          <a:xfrm>
            <a:off x="5380355" y="643890"/>
            <a:ext cx="2851785" cy="45002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THUMBS_INDEX" val="1、4、7、9、11、15、19、20、21、22、23、26、31、35、39、40"/>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21"/>
  <p:tag name="KSO_WM_TEMPLATE_MASTER_TYPE" val="1"/>
</p:tagLst>
</file>

<file path=ppt/tags/tag145.xml><?xml version="1.0" encoding="utf-8"?>
<p:tagLst xmlns:p="http://schemas.openxmlformats.org/presentationml/2006/main">
  <p:tag name="KSO_WM_UNIT_PICTURE_TOWARD" val="1"/>
  <p:tag name="KSO_WM_UNIT_PICTURE_DOCKSIDE" val="rm"/>
  <p:tag name="KSO_WM_UNIT_VALUE" val="1599*1988"/>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34_1*ζ_h_d*1_1_1"/>
  <p:tag name="KSO_WM_TEMPLATE_CATEGORY" val="diagram"/>
  <p:tag name="KSO_WM_TEMPLATE_INDEX" val="20215234"/>
  <p:tag name="KSO_WM_UNIT_LAYERLEVEL" val="1_1_1"/>
  <p:tag name="KSO_WM_TAG_VERSION" val="1.0"/>
  <p:tag name="KSO_WM_BEAUTIFY_FLAG" val="#wm#"/>
  <p:tag name="KSO_WM_UNIT_DIAGRAM_MODELTYPE" val="creativePicture"/>
  <p:tag name="KSO_WM_UNIT_USESOURCEFORMAT_APPLY" val="1"/>
</p:tagLst>
</file>

<file path=ppt/tags/tag146.xml><?xml version="1.0" encoding="utf-8"?>
<p:tagLst xmlns:p="http://schemas.openxmlformats.org/presentationml/2006/main">
  <p:tag name="KSO_WM_UNIT_PICTURE_TOWARD" val="1"/>
  <p:tag name="KSO_WM_UNIT_PICTURE_DOCKSIDE" val="r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34_1*ζ_h_i*1_1_1"/>
  <p:tag name="KSO_WM_TEMPLATE_CATEGORY" val="diagram"/>
  <p:tag name="KSO_WM_TEMPLATE_INDEX" val="2021523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PICTURE_TOWARD" val="1"/>
  <p:tag name="KSO_WM_UNIT_PICTURE_DOCKSIDE" val="r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34_1*ζ_h_i*1_1_2"/>
  <p:tag name="KSO_WM_TEMPLATE_CATEGORY" val="diagram"/>
  <p:tag name="KSO_WM_TEMPLATE_INDEX" val="20215234"/>
  <p:tag name="KSO_WM_UNIT_LAYERLEVEL" val="1_1_1"/>
  <p:tag name="KSO_WM_TAG_VERSION" val="1.0"/>
  <p:tag name="KSO_WM_BEAUTIFY_FLAG" val="#wm#"/>
  <p:tag name="KSO_WM_UNIT_DIAGRAM_MODELTYPE" val="creativePicture"/>
  <p:tag name="KSO_WM_UNIT_USESOURCEFORMAT_APPLY" val="1"/>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97_1*a*1"/>
  <p:tag name="KSO_WM_TEMPLATE_CATEGORY" val="diagram"/>
  <p:tag name="KSO_WM_TEMPLATE_INDEX" val="20217097"/>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f14af1609284ea0b607822725b8c5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5546f7fe9064abe988ac6502b0bb09f"/>
  <p:tag name="KSO_WM_UNIT_TEXT_FILL_FORE_SCHEMECOLOR_INDEX_BRIGHTNESS" val="0"/>
  <p:tag name="KSO_WM_UNIT_TEXT_FILL_FORE_SCHEMECOLOR_INDEX" val="13"/>
  <p:tag name="KSO_WM_UNIT_TEXT_FILL_TYPE" val="1"/>
  <p:tag name="KSO_WM_TEMPLATE_ASSEMBLE_XID" val="606570604054ed1e2fb814e9"/>
  <p:tag name="KSO_WM_TEMPLATE_ASSEMBLE_GROUPID" val="606570604054ed1e2fb814e9"/>
</p:tagLst>
</file>

<file path=ppt/tags/tag149.xml><?xml version="1.0" encoding="utf-8"?>
<p:tagLst xmlns:p="http://schemas.openxmlformats.org/presentationml/2006/main">
  <p:tag name="KSO_WM_TEMPLATE_THUMBS_INDEX" val="1、4、7、9、11、15、19、20、21、22、23、26、31、35、39、40"/>
  <p:tag name="KSO_WM_SLIDE_ID" val="diagram2021709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EMPLATE_MASTER_THUMB_INDEX" val="12"/>
  <p:tag name="KSO_WM_TAG_VERSION" val="1.0"/>
  <p:tag name="KSO_WM_BEAUTIFY_FLAG" val="#wm#"/>
  <p:tag name="KSO_WM_TEMPLATE_CATEGORY" val="diagram"/>
  <p:tag name="KSO_WM_TEMPLATE_INDEX" val="20217097"/>
  <p:tag name="KSO_WM_SLIDE_LAYOUT" val="a_d_f"/>
  <p:tag name="KSO_WM_SLIDE_LAYOUT_CNT" val="1_1_1"/>
  <p:tag name="KSO_WM_SLIDE_LAYOUT_INFO" val="{&quot;direction&quot;:1,&quot;id&quot;:&quot;2021-04-01T16:16:32&quot;,&quot;maxSize&quot;:{&quot;size1&quot;:57.5},&quot;minSize&quot;:{&quot;size1&quot;:32.6},&quot;normalSize&quot;:{&quot;size1&quot;:34.31875},&quot;subLayout&quot;:[{&quot;id&quot;:&quot;2021-04-01T16:16:32&quot;,&quot;maxSize&quot;:{&quot;size1&quot;:56.956438795725504},&quot;minSize&quot;:{&quot;size1&quot;:21.356438795725506},&quot;normalSize&quot;:{&quot;size1&quot;:33.92310546239217},&quot;subLayout&quot;:[{&quot;id&quot;:&quot;2021-04-01T16:16:32&quot;,&quot;margin&quot;:{&quot;bottom&quot;:0.02600000612437725,&quot;left&quot;:2.5399999618530273,&quot;right&quot;:0.02600000612437725,&quot;top&quot;:1.6929999589920044},&quot;type&quot;:0},{&quot;id&quot;:&quot;2021-04-01T16:16:32&quot;,&quot;margin&quot;:{&quot;bottom&quot;:1.6929999589920044,&quot;left&quot;:2.5399999618530273,&quot;right&quot;:0.02600000612437725,&quot;top&quot;:0.7919999957084656},&quot;type&quot;:0}],&quot;type&quot;:0},{&quot;id&quot;:&quot;2021-04-01T16:16:3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a57998712faa657abf3"/>
  <p:tag name="KSO_WM_CHIP_FILLPROP" val="[[{&quot;text_align&quot;:&quot;cm&quot;,&quot;text_direction&quot;:&quot;horizontal&quot;,&quot;support_features&quot;:[&quot;creativepic&quot;],&quot;support_big_font&quot;:false,&quot;picture_toward&quot;:1,&quot;picture_dockside&quot;:[&quot;cb&quot;,&quot;rm&quot;,&quot;ct&quot;],&quot;fill_id&quot;:&quot;8d116bd8b1074587a970747df3fba75a&quot;,&quot;fill_align&quot;:&quot;cm&quot;,&quot;chip_types&quot;:[&quot;picture&quot;]},{&quot;text_align&quot;:&quot;lb&quot;,&quot;text_direction&quot;:&quot;horizontal&quot;,&quot;support_big_font&quot;:false,&quot;picture_toward&quot;:0,&quot;picture_dockside&quot;:[],&quot;fill_id&quot;:&quot;0c52f29da84d4a8fa032b62f9d0b0d9e&quot;,&quot;fill_align&quot;:&quot;lb&quot;,&quot;chip_types&quot;:[&quot;text&quot;,&quot;header&quot;]},{&quot;text_align&quot;:&quot;lt&quot;,&quot;text_direction&quot;:&quot;horizontal&quot;,&quot;support_big_font&quot;:false,&quot;picture_toward&quot;:0,&quot;picture_dockside&quot;:[],&quot;fill_id&quot;:&quot;1d610f50166043debd746d9fc47ffedb&quot;,&quot;fill_align&quot;:&quot;lt&quot;,&quot;chip_types&quot;:[&quot;text&quot;]}]]"/>
  <p:tag name="KSO_WM_CHIP_DECFILLPROP" val="[]"/>
  <p:tag name="KSO_WM_SLIDE_SIZE" val="888*540"/>
  <p:tag name="KSO_WM_SLIDE_POSITION" val="72*0"/>
  <p:tag name="KSO_WM_CHIP_GROUPID" val="5fadfa57998712faa657abf2"/>
  <p:tag name="KSO_WM_SLIDE_BK_DARK_LIGHT" val="2"/>
  <p:tag name="KSO_WM_SLIDE_BACKGROUND_TYPE" val="general"/>
  <p:tag name="KSO_WM_SLIDE_SUPPORT_FEATURE_TYPE" val="8"/>
  <p:tag name="KSO_WM_TEMPLATE_ASSEMBLE_XID" val="606570604054ed1e2fb814e9"/>
  <p:tag name="KSO_WM_TEMPLATE_ASSEMBLE_GROUPID" val="606570604054ed1e2fb814e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SELECTED" val="True"/>
</p:tagLst>
</file>

<file path=ppt/tags/tag151.xml><?xml version="1.0" encoding="utf-8"?>
<p:tagLst xmlns:p="http://schemas.openxmlformats.org/presentationml/2006/main">
  <p:tag name="SELECTED" val="True"/>
</p:tagLst>
</file>

<file path=ppt/tags/tag152.xml><?xml version="1.0" encoding="utf-8"?>
<p:tagLst xmlns:p="http://schemas.openxmlformats.org/presentationml/2006/main">
  <p:tag name="SELECTED" val="True"/>
</p:tagLst>
</file>

<file path=ppt/tags/tag153.xml><?xml version="1.0" encoding="utf-8"?>
<p:tagLst xmlns:p="http://schemas.openxmlformats.org/presentationml/2006/main">
  <p:tag name="SELECTED" val="True"/>
</p:tagLst>
</file>

<file path=ppt/tags/tag154.xml><?xml version="1.0" encoding="utf-8"?>
<p:tagLst xmlns:p="http://schemas.openxmlformats.org/presentationml/2006/main">
  <p:tag name="KSO_WPP_MARK_KEY" val="927d17c3-578d-4bda-bd86-20bd0bb74691"/>
  <p:tag name="COMMONDATA" val="eyJoZGlkIjoiZmVmZWFiYTQzYWY0MzA3MTNkYTY4MzU2ZWZlZTU2NGY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AECEF"/>
      </a:dk2>
      <a:lt2>
        <a:srgbClr val="FBFBFC"/>
      </a:lt2>
      <a:accent1>
        <a:srgbClr val="3C78B9"/>
      </a:accent1>
      <a:accent2>
        <a:srgbClr val="1D7D8E"/>
      </a:accent2>
      <a:accent3>
        <a:srgbClr val="2A7850"/>
      </a:accent3>
      <a:accent4>
        <a:srgbClr val="576829"/>
      </a:accent4>
      <a:accent5>
        <a:srgbClr val="925022"/>
      </a:accent5>
      <a:accent6>
        <a:srgbClr val="B73C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3736</Words>
  <Application>WPS 演示</Application>
  <PresentationFormat>全屏显示(16:9)</PresentationFormat>
  <Paragraphs>288</Paragraphs>
  <Slides>19</Slides>
  <Notes>19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19</vt:i4>
      </vt:variant>
    </vt:vector>
  </HeadingPairs>
  <TitlesOfParts>
    <vt:vector size="32" baseType="lpstr">
      <vt:lpstr>Arial</vt:lpstr>
      <vt:lpstr>宋体</vt:lpstr>
      <vt:lpstr>Wingdings</vt:lpstr>
      <vt:lpstr>微软雅黑</vt:lpstr>
      <vt:lpstr>汉仪旗黑-85S</vt:lpstr>
      <vt:lpstr>黑体</vt:lpstr>
      <vt:lpstr>Watford DB</vt:lpstr>
      <vt:lpstr>Times New Roman</vt:lpstr>
      <vt:lpstr>Arial Unicode MS</vt:lpstr>
      <vt:lpstr>Arial Black</vt:lpstr>
      <vt:lpstr>Calibri</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hg000436</dc:title>
  <dc:creator/>
  <cp:lastModifiedBy>coco</cp:lastModifiedBy>
  <cp:revision>13</cp:revision>
  <dcterms:created xsi:type="dcterms:W3CDTF">2016-03-03T08:13:00Z</dcterms:created>
  <dcterms:modified xsi:type="dcterms:W3CDTF">2022-11-15T08:49:04Z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F24B8D9D114C4AF18835BBA29424D5CA</vt:lpwstr>
  </property>
</Properties>
</file>